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lgerian" panose="04020705040A02060702" pitchFamily="82" charset="0"/>
      <p:regular r:id="rId18"/>
    </p:embeddedFont>
    <p:embeddedFont>
      <p:font typeface="Arimo Bold" panose="020B0604020202020204" charset="0"/>
      <p:regular r:id="rId19"/>
    </p:embeddedFont>
    <p:embeddedFont>
      <p:font typeface="Raleway" pitchFamily="2" charset="0"/>
      <p:regular r:id="rId20"/>
    </p:embeddedFont>
    <p:embeddedFont>
      <p:font typeface="Raleway Bold" charset="0"/>
      <p:regular r:id="rId21"/>
    </p:embeddedFont>
    <p:embeddedFont>
      <p:font typeface="Roboto" panose="02000000000000000000" pitchFamily="2" charset="0"/>
      <p:regular r:id="rId22"/>
    </p:embeddedFont>
    <p:embeddedFont>
      <p:font typeface="Roboto Bold" panose="02000000000000000000"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09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079376" y="2948881"/>
            <a:ext cx="11487728" cy="1694438"/>
          </a:xfrm>
          <a:prstGeom prst="rect">
            <a:avLst/>
          </a:prstGeom>
        </p:spPr>
        <p:txBody>
          <a:bodyPr lIns="0" tIns="0" rIns="0" bIns="0" rtlCol="0" anchor="t">
            <a:spAutoFit/>
          </a:bodyPr>
          <a:lstStyle/>
          <a:p>
            <a:pPr algn="l">
              <a:lnSpc>
                <a:spcPts val="6937"/>
              </a:lnSpc>
            </a:pPr>
            <a:r>
              <a:rPr lang="en-US" sz="4999" b="1" dirty="0">
                <a:solidFill>
                  <a:srgbClr val="1B1B27"/>
                </a:solidFill>
                <a:effectLst>
                  <a:outerShdw blurRad="38100" dist="38100" dir="2700000" algn="tl">
                    <a:srgbClr val="000000">
                      <a:alpha val="43137"/>
                    </a:srgbClr>
                  </a:outerShdw>
                </a:effectLst>
                <a:latin typeface="Arimo Bold"/>
                <a:ea typeface="Arimo Bold"/>
                <a:cs typeface="Arimo Bold"/>
                <a:sym typeface="Arimo Bold"/>
              </a:rPr>
              <a:t>Vision Guard : </a:t>
            </a:r>
          </a:p>
          <a:p>
            <a:pPr algn="l">
              <a:lnSpc>
                <a:spcPts val="6937"/>
              </a:lnSpc>
            </a:pPr>
            <a:r>
              <a:rPr lang="en-US" sz="4999" b="1" dirty="0">
                <a:solidFill>
                  <a:srgbClr val="1B1B27"/>
                </a:solidFill>
                <a:effectLst>
                  <a:outerShdw blurRad="38100" dist="38100" dir="2700000" algn="tl">
                    <a:srgbClr val="000000">
                      <a:alpha val="43137"/>
                    </a:srgbClr>
                  </a:outerShdw>
                </a:effectLst>
                <a:latin typeface="Arimo Bold"/>
                <a:ea typeface="Arimo Bold"/>
                <a:cs typeface="Arimo Bold"/>
                <a:sym typeface="Arimo Bold"/>
              </a:rPr>
              <a:t>AI-Based Surveillance System</a:t>
            </a:r>
          </a:p>
        </p:txBody>
      </p:sp>
      <p:sp>
        <p:nvSpPr>
          <p:cNvPr id="9" name="TextBox 9"/>
          <p:cNvSpPr txBox="1"/>
          <p:nvPr/>
        </p:nvSpPr>
        <p:spPr>
          <a:xfrm>
            <a:off x="7850236" y="5944492"/>
            <a:ext cx="9445526" cy="1852612"/>
          </a:xfrm>
          <a:prstGeom prst="rect">
            <a:avLst/>
          </a:prstGeom>
        </p:spPr>
        <p:txBody>
          <a:bodyPr lIns="0" tIns="0" rIns="0" bIns="0" rtlCol="0" anchor="t">
            <a:spAutoFit/>
          </a:bodyPr>
          <a:lstStyle/>
          <a:p>
            <a:pPr algn="l">
              <a:lnSpc>
                <a:spcPts val="3562"/>
              </a:lnSpc>
            </a:pPr>
            <a:r>
              <a:rPr lang="en-US" sz="2750" b="1">
                <a:solidFill>
                  <a:srgbClr val="3C3939"/>
                </a:solidFill>
                <a:latin typeface="Roboto Bold"/>
                <a:ea typeface="Roboto Bold"/>
                <a:cs typeface="Roboto Bold"/>
                <a:sym typeface="Roboto Bold"/>
              </a:rPr>
              <a:t>Presented By :</a:t>
            </a:r>
          </a:p>
          <a:p>
            <a:pPr algn="l">
              <a:lnSpc>
                <a:spcPts val="3562"/>
              </a:lnSpc>
            </a:pPr>
            <a:r>
              <a:rPr lang="en-US" sz="2750">
                <a:solidFill>
                  <a:srgbClr val="3C3939"/>
                </a:solidFill>
                <a:latin typeface="Roboto"/>
                <a:ea typeface="Roboto"/>
                <a:cs typeface="Roboto"/>
                <a:sym typeface="Roboto"/>
              </a:rPr>
              <a:t>Roll No. 01 – Om Ambekar</a:t>
            </a:r>
          </a:p>
          <a:p>
            <a:pPr algn="l">
              <a:lnSpc>
                <a:spcPts val="3562"/>
              </a:lnSpc>
            </a:pPr>
            <a:r>
              <a:rPr lang="en-US" sz="2750">
                <a:solidFill>
                  <a:srgbClr val="3C3939"/>
                </a:solidFill>
                <a:latin typeface="Roboto"/>
                <a:ea typeface="Roboto"/>
                <a:cs typeface="Roboto"/>
                <a:sym typeface="Roboto"/>
              </a:rPr>
              <a:t>Roll No. 03 – Roshan Bhatale</a:t>
            </a:r>
          </a:p>
          <a:p>
            <a:pPr algn="l">
              <a:lnSpc>
                <a:spcPts val="3562"/>
              </a:lnSpc>
            </a:pPr>
            <a:r>
              <a:rPr lang="en-US" sz="2750">
                <a:solidFill>
                  <a:srgbClr val="3C3939"/>
                </a:solidFill>
                <a:latin typeface="Roboto"/>
                <a:ea typeface="Roboto"/>
                <a:cs typeface="Roboto"/>
                <a:sym typeface="Roboto"/>
              </a:rPr>
              <a:t>Roll No. 22 – Shivprasad Mali</a:t>
            </a:r>
          </a:p>
        </p:txBody>
      </p:sp>
      <p:sp>
        <p:nvSpPr>
          <p:cNvPr id="10" name="TextBox 10"/>
          <p:cNvSpPr txBox="1"/>
          <p:nvPr/>
        </p:nvSpPr>
        <p:spPr>
          <a:xfrm>
            <a:off x="7850237" y="8238055"/>
            <a:ext cx="9445526" cy="1357744"/>
          </a:xfrm>
          <a:prstGeom prst="rect">
            <a:avLst/>
          </a:prstGeom>
        </p:spPr>
        <p:txBody>
          <a:bodyPr lIns="0" tIns="0" rIns="0" bIns="0" rtlCol="0" anchor="t">
            <a:spAutoFit/>
          </a:bodyPr>
          <a:lstStyle/>
          <a:p>
            <a:pPr algn="l">
              <a:lnSpc>
                <a:spcPts val="3562"/>
              </a:lnSpc>
            </a:pPr>
            <a:r>
              <a:rPr lang="en-US" sz="2750" b="1" dirty="0">
                <a:solidFill>
                  <a:srgbClr val="3C3939"/>
                </a:solidFill>
                <a:latin typeface="Roboto Bold"/>
                <a:ea typeface="Roboto Bold"/>
                <a:cs typeface="Roboto Bold"/>
                <a:sym typeface="Roboto Bold"/>
              </a:rPr>
              <a:t>Under the Guidance of : /</a:t>
            </a:r>
            <a:r>
              <a:rPr lang="en-US" sz="2750" dirty="0">
                <a:solidFill>
                  <a:srgbClr val="3C3939"/>
                </a:solidFill>
                <a:latin typeface="Roboto"/>
                <a:ea typeface="Roboto"/>
                <a:cs typeface="Roboto"/>
                <a:sym typeface="Roboto"/>
              </a:rPr>
              <a:t>Prof. P. R. JADHAV</a:t>
            </a:r>
          </a:p>
          <a:p>
            <a:pPr algn="l">
              <a:lnSpc>
                <a:spcPts val="3562"/>
              </a:lnSpc>
            </a:pPr>
            <a:r>
              <a:rPr lang="en-US" sz="2750" dirty="0">
                <a:solidFill>
                  <a:srgbClr val="3C3939"/>
                </a:solidFill>
                <a:latin typeface="Roboto"/>
                <a:ea typeface="Roboto"/>
                <a:cs typeface="Roboto"/>
                <a:sym typeface="Roboto"/>
              </a:rPr>
              <a:t>Academic Year 2024-25</a:t>
            </a:r>
          </a:p>
          <a:p>
            <a:pPr algn="l">
              <a:lnSpc>
                <a:spcPts val="3562"/>
              </a:lnSpc>
            </a:pPr>
            <a:endParaRPr lang="en-US" sz="2750" dirty="0">
              <a:solidFill>
                <a:srgbClr val="3C3939"/>
              </a:solidFill>
              <a:latin typeface="Roboto"/>
              <a:ea typeface="Roboto"/>
              <a:cs typeface="Roboto"/>
              <a:sym typeface="Roboto"/>
            </a:endParaRPr>
          </a:p>
        </p:txBody>
      </p:sp>
      <p:sp>
        <p:nvSpPr>
          <p:cNvPr id="11" name="TextBox 11"/>
          <p:cNvSpPr txBox="1"/>
          <p:nvPr/>
        </p:nvSpPr>
        <p:spPr>
          <a:xfrm>
            <a:off x="8838314" y="253500"/>
            <a:ext cx="9449686" cy="1720664"/>
          </a:xfrm>
          <a:prstGeom prst="rect">
            <a:avLst/>
          </a:prstGeom>
        </p:spPr>
        <p:txBody>
          <a:bodyPr lIns="0" tIns="0" rIns="0" bIns="0" rtlCol="0" anchor="t">
            <a:spAutoFit/>
          </a:bodyPr>
          <a:lstStyle/>
          <a:p>
            <a:pPr algn="ctr">
              <a:lnSpc>
                <a:spcPts val="6937"/>
              </a:lnSpc>
            </a:pPr>
            <a:r>
              <a:rPr lang="en-US" sz="5562" b="1" dirty="0">
                <a:solidFill>
                  <a:srgbClr val="1B1B27"/>
                </a:solidFill>
                <a:effectLst>
                  <a:outerShdw blurRad="38100" dist="38100" dir="2700000" algn="tl">
                    <a:srgbClr val="000000">
                      <a:alpha val="43137"/>
                    </a:srgbClr>
                  </a:outerShdw>
                </a:effectLst>
                <a:latin typeface="Algerian" panose="04020705040A02060702" pitchFamily="82" charset="0"/>
                <a:ea typeface="Arimo Bold"/>
                <a:cs typeface="Arimo Bold"/>
                <a:sym typeface="Arimo Bold"/>
              </a:rPr>
              <a:t>ASHOKRAO MANE GROUP OF INSTITUTIONS, VATHAR</a:t>
            </a:r>
          </a:p>
        </p:txBody>
      </p:sp>
      <p:grpSp>
        <p:nvGrpSpPr>
          <p:cNvPr id="12" name="Group 12"/>
          <p:cNvGrpSpPr>
            <a:grpSpLocks noChangeAspect="1"/>
          </p:cNvGrpSpPr>
          <p:nvPr/>
        </p:nvGrpSpPr>
        <p:grpSpPr>
          <a:xfrm>
            <a:off x="6866725" y="167469"/>
            <a:ext cx="1978586" cy="1915129"/>
            <a:chOff x="0" y="0"/>
            <a:chExt cx="2638115" cy="2553505"/>
          </a:xfrm>
        </p:grpSpPr>
        <p:sp>
          <p:nvSpPr>
            <p:cNvPr id="13" name="Freeform 13"/>
            <p:cNvSpPr/>
            <p:nvPr/>
          </p:nvSpPr>
          <p:spPr>
            <a:xfrm>
              <a:off x="0" y="0"/>
              <a:ext cx="2638171" cy="2553462"/>
            </a:xfrm>
            <a:custGeom>
              <a:avLst/>
              <a:gdLst/>
              <a:ahLst/>
              <a:cxnLst/>
              <a:rect l="l" t="t" r="r" b="b"/>
              <a:pathLst>
                <a:path w="2638171" h="2553462">
                  <a:moveTo>
                    <a:pt x="0" y="0"/>
                  </a:moveTo>
                  <a:lnTo>
                    <a:pt x="2638171" y="0"/>
                  </a:lnTo>
                  <a:lnTo>
                    <a:pt x="2638171" y="2553462"/>
                  </a:lnTo>
                  <a:lnTo>
                    <a:pt x="0" y="2553462"/>
                  </a:lnTo>
                  <a:lnTo>
                    <a:pt x="0" y="0"/>
                  </a:lnTo>
                  <a:close/>
                </a:path>
              </a:pathLst>
            </a:custGeom>
            <a:blipFill>
              <a:blip r:embed="rId4"/>
              <a:stretch>
                <a:fillRect t="-482" r="2" b="-484"/>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930179" y="1305427"/>
            <a:ext cx="7088237" cy="834267"/>
          </a:xfrm>
          <a:prstGeom prst="rect">
            <a:avLst/>
          </a:prstGeom>
        </p:spPr>
        <p:txBody>
          <a:bodyPr lIns="0" tIns="0" rIns="0" bIns="0" rtlCol="0" anchor="t">
            <a:spAutoFit/>
          </a:bodyPr>
          <a:lstStyle/>
          <a:p>
            <a:pPr algn="l">
              <a:lnSpc>
                <a:spcPts val="6937"/>
              </a:lnSpc>
            </a:pPr>
            <a:r>
              <a:rPr lang="en-US" sz="5562"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Requirements :</a:t>
            </a:r>
          </a:p>
        </p:txBody>
      </p:sp>
      <p:sp>
        <p:nvSpPr>
          <p:cNvPr id="7" name="TextBox 7"/>
          <p:cNvSpPr txBox="1"/>
          <p:nvPr/>
        </p:nvSpPr>
        <p:spPr>
          <a:xfrm>
            <a:off x="1219200" y="2952767"/>
            <a:ext cx="5484762" cy="495905"/>
          </a:xfrm>
          <a:prstGeom prst="rect">
            <a:avLst/>
          </a:prstGeom>
        </p:spPr>
        <p:txBody>
          <a:bodyPr wrap="square" lIns="0" tIns="0" rIns="0" bIns="0" rtlCol="0" anchor="t">
            <a:spAutoFit/>
          </a:bodyPr>
          <a:lstStyle/>
          <a:p>
            <a:pPr algn="l">
              <a:lnSpc>
                <a:spcPts val="4125"/>
              </a:lnSpc>
            </a:pPr>
            <a:r>
              <a:rPr lang="en-US" sz="3312"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Software Requirements</a:t>
            </a:r>
          </a:p>
        </p:txBody>
      </p:sp>
      <p:sp>
        <p:nvSpPr>
          <p:cNvPr id="8" name="TextBox 8"/>
          <p:cNvSpPr txBox="1"/>
          <p:nvPr/>
        </p:nvSpPr>
        <p:spPr>
          <a:xfrm>
            <a:off x="992238" y="4223576"/>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Operating System :</a:t>
            </a:r>
            <a:r>
              <a:rPr lang="en-US" sz="2750">
                <a:solidFill>
                  <a:srgbClr val="3C3939"/>
                </a:solidFill>
                <a:latin typeface="Roboto"/>
                <a:ea typeface="Roboto"/>
                <a:cs typeface="Roboto"/>
                <a:sym typeface="Roboto"/>
              </a:rPr>
              <a:t> Windows 10 or later</a:t>
            </a:r>
          </a:p>
        </p:txBody>
      </p:sp>
      <p:sp>
        <p:nvSpPr>
          <p:cNvPr id="9" name="TextBox 9"/>
          <p:cNvSpPr txBox="1"/>
          <p:nvPr/>
        </p:nvSpPr>
        <p:spPr>
          <a:xfrm>
            <a:off x="992238" y="4878884"/>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Programming Language :</a:t>
            </a:r>
            <a:r>
              <a:rPr lang="en-US" sz="2750">
                <a:solidFill>
                  <a:srgbClr val="3C3939"/>
                </a:solidFill>
                <a:latin typeface="Roboto"/>
                <a:ea typeface="Roboto"/>
                <a:cs typeface="Roboto"/>
                <a:sym typeface="Roboto"/>
              </a:rPr>
              <a:t> Python 3.8+</a:t>
            </a:r>
          </a:p>
        </p:txBody>
      </p:sp>
      <p:sp>
        <p:nvSpPr>
          <p:cNvPr id="10" name="TextBox 10"/>
          <p:cNvSpPr txBox="1"/>
          <p:nvPr/>
        </p:nvSpPr>
        <p:spPr>
          <a:xfrm>
            <a:off x="992238" y="5606939"/>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Frameworks :</a:t>
            </a:r>
            <a:r>
              <a:rPr lang="en-US" sz="2750">
                <a:solidFill>
                  <a:srgbClr val="3C3939"/>
                </a:solidFill>
                <a:latin typeface="Roboto"/>
                <a:ea typeface="Roboto"/>
                <a:cs typeface="Roboto"/>
                <a:sym typeface="Roboto"/>
              </a:rPr>
              <a:t> PyQt5 (GUI), Flask (backend API)</a:t>
            </a:r>
          </a:p>
        </p:txBody>
      </p:sp>
      <p:sp>
        <p:nvSpPr>
          <p:cNvPr id="11" name="TextBox 11"/>
          <p:cNvSpPr txBox="1"/>
          <p:nvPr/>
        </p:nvSpPr>
        <p:spPr>
          <a:xfrm>
            <a:off x="992238" y="6285108"/>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Libraries :</a:t>
            </a:r>
            <a:r>
              <a:rPr lang="en-US" sz="2750">
                <a:solidFill>
                  <a:srgbClr val="3C3939"/>
                </a:solidFill>
                <a:latin typeface="Roboto"/>
                <a:ea typeface="Roboto"/>
                <a:cs typeface="Roboto"/>
                <a:sym typeface="Roboto"/>
              </a:rPr>
              <a:t> OpenCV, face_recognition , requests.</a:t>
            </a:r>
          </a:p>
        </p:txBody>
      </p:sp>
      <p:sp>
        <p:nvSpPr>
          <p:cNvPr id="12" name="TextBox 12"/>
          <p:cNvSpPr txBox="1"/>
          <p:nvPr/>
        </p:nvSpPr>
        <p:spPr>
          <a:xfrm>
            <a:off x="992238" y="6876302"/>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Database :</a:t>
            </a:r>
            <a:r>
              <a:rPr lang="en-US" sz="2750">
                <a:solidFill>
                  <a:srgbClr val="3C3939"/>
                </a:solidFill>
                <a:latin typeface="Roboto"/>
                <a:ea typeface="Roboto"/>
                <a:cs typeface="Roboto"/>
                <a:sym typeface="Roboto"/>
              </a:rPr>
              <a:t> Microsoft SQL Server</a:t>
            </a:r>
          </a:p>
        </p:txBody>
      </p:sp>
      <p:sp>
        <p:nvSpPr>
          <p:cNvPr id="13" name="TextBox 13"/>
          <p:cNvSpPr txBox="1"/>
          <p:nvPr/>
        </p:nvSpPr>
        <p:spPr>
          <a:xfrm>
            <a:off x="992238" y="7535820"/>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Other Tools :</a:t>
            </a:r>
            <a:r>
              <a:rPr lang="en-US" sz="2750">
                <a:solidFill>
                  <a:srgbClr val="3C3939"/>
                </a:solidFill>
                <a:latin typeface="Roboto"/>
                <a:ea typeface="Roboto"/>
                <a:cs typeface="Roboto"/>
                <a:sym typeface="Roboto"/>
              </a:rPr>
              <a:t> Telegram Bot API</a:t>
            </a:r>
          </a:p>
        </p:txBody>
      </p:sp>
      <p:sp>
        <p:nvSpPr>
          <p:cNvPr id="14" name="TextBox 14"/>
          <p:cNvSpPr txBox="1"/>
          <p:nvPr/>
        </p:nvSpPr>
        <p:spPr>
          <a:xfrm>
            <a:off x="9677400" y="2952767"/>
            <a:ext cx="5484762" cy="495905"/>
          </a:xfrm>
          <a:prstGeom prst="rect">
            <a:avLst/>
          </a:prstGeom>
        </p:spPr>
        <p:txBody>
          <a:bodyPr wrap="square" lIns="0" tIns="0" rIns="0" bIns="0" rtlCol="0" anchor="t">
            <a:spAutoFit/>
          </a:bodyPr>
          <a:lstStyle/>
          <a:p>
            <a:pPr algn="l">
              <a:lnSpc>
                <a:spcPts val="4125"/>
              </a:lnSpc>
            </a:pPr>
            <a:r>
              <a:rPr lang="en-US" sz="3312"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Hardware Requirements</a:t>
            </a:r>
          </a:p>
        </p:txBody>
      </p:sp>
      <p:sp>
        <p:nvSpPr>
          <p:cNvPr id="15" name="TextBox 15"/>
          <p:cNvSpPr txBox="1"/>
          <p:nvPr/>
        </p:nvSpPr>
        <p:spPr>
          <a:xfrm>
            <a:off x="9499401" y="4223986"/>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RAM :</a:t>
            </a:r>
            <a:r>
              <a:rPr lang="en-US" sz="2750">
                <a:solidFill>
                  <a:srgbClr val="3C3939"/>
                </a:solidFill>
                <a:latin typeface="Roboto"/>
                <a:ea typeface="Roboto"/>
                <a:cs typeface="Roboto"/>
                <a:sym typeface="Roboto"/>
              </a:rPr>
              <a:t> Minimum 8 GB</a:t>
            </a:r>
          </a:p>
        </p:txBody>
      </p:sp>
      <p:sp>
        <p:nvSpPr>
          <p:cNvPr id="16" name="TextBox 16"/>
          <p:cNvSpPr txBox="1"/>
          <p:nvPr/>
        </p:nvSpPr>
        <p:spPr>
          <a:xfrm>
            <a:off x="9499401" y="4942142"/>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Processor :</a:t>
            </a:r>
            <a:r>
              <a:rPr lang="en-US" sz="2750">
                <a:solidFill>
                  <a:srgbClr val="3C3939"/>
                </a:solidFill>
                <a:latin typeface="Roboto"/>
                <a:ea typeface="Roboto"/>
                <a:cs typeface="Roboto"/>
                <a:sym typeface="Roboto"/>
              </a:rPr>
              <a:t> Intel i5 or higher</a:t>
            </a:r>
          </a:p>
        </p:txBody>
      </p:sp>
      <p:sp>
        <p:nvSpPr>
          <p:cNvPr id="17" name="TextBox 17"/>
          <p:cNvSpPr txBox="1"/>
          <p:nvPr/>
        </p:nvSpPr>
        <p:spPr>
          <a:xfrm>
            <a:off x="9489876" y="5621525"/>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Camera :</a:t>
            </a:r>
            <a:r>
              <a:rPr lang="en-US" sz="2750">
                <a:solidFill>
                  <a:srgbClr val="3C3939"/>
                </a:solidFill>
                <a:latin typeface="Roboto"/>
                <a:ea typeface="Roboto"/>
                <a:cs typeface="Roboto"/>
                <a:sym typeface="Roboto"/>
              </a:rPr>
              <a:t> Webcam or IP Camera</a:t>
            </a:r>
          </a:p>
        </p:txBody>
      </p:sp>
      <p:sp>
        <p:nvSpPr>
          <p:cNvPr id="18" name="TextBox 18"/>
          <p:cNvSpPr txBox="1"/>
          <p:nvPr/>
        </p:nvSpPr>
        <p:spPr>
          <a:xfrm>
            <a:off x="9489875" y="6305645"/>
            <a:ext cx="7805886" cy="945356"/>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Connectivity :</a:t>
            </a:r>
            <a:r>
              <a:rPr lang="en-US" sz="2750">
                <a:solidFill>
                  <a:srgbClr val="3C3939"/>
                </a:solidFill>
                <a:latin typeface="Roboto"/>
                <a:ea typeface="Roboto"/>
                <a:cs typeface="Roboto"/>
                <a:sym typeface="Roboto"/>
              </a:rPr>
              <a:t> Stable internet connection </a:t>
            </a:r>
          </a:p>
        </p:txBody>
      </p:sp>
      <p:sp>
        <p:nvSpPr>
          <p:cNvPr id="19" name="TextBox 19"/>
          <p:cNvSpPr txBox="1"/>
          <p:nvPr/>
        </p:nvSpPr>
        <p:spPr>
          <a:xfrm>
            <a:off x="9489874" y="6992482"/>
            <a:ext cx="7805886" cy="491729"/>
          </a:xfrm>
          <a:prstGeom prst="rect">
            <a:avLst/>
          </a:prstGeom>
        </p:spPr>
        <p:txBody>
          <a:bodyPr lIns="0" tIns="0" rIns="0" bIns="0" rtlCol="0" anchor="t">
            <a:spAutoFit/>
          </a:bodyPr>
          <a:lstStyle/>
          <a:p>
            <a:pPr marL="414734" lvl="1" indent="-207367" algn="l">
              <a:lnSpc>
                <a:spcPts val="3562"/>
              </a:lnSpc>
              <a:buFont typeface="Arial"/>
              <a:buChar char="•"/>
            </a:pPr>
            <a:r>
              <a:rPr lang="en-US" sz="2750" b="1">
                <a:solidFill>
                  <a:srgbClr val="3C3939"/>
                </a:solidFill>
                <a:latin typeface="Roboto Bold"/>
                <a:ea typeface="Roboto Bold"/>
                <a:cs typeface="Roboto Bold"/>
                <a:sym typeface="Roboto Bold"/>
              </a:rPr>
              <a:t>Storage :</a:t>
            </a:r>
            <a:r>
              <a:rPr lang="en-US" sz="2750">
                <a:solidFill>
                  <a:srgbClr val="3C3939"/>
                </a:solidFill>
                <a:latin typeface="Roboto"/>
                <a:ea typeface="Roboto"/>
                <a:cs typeface="Roboto"/>
                <a:sym typeface="Roboto"/>
              </a:rPr>
              <a:t> 500 GB HDD or SSD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10" name="TextBox 10"/>
          <p:cNvSpPr txBox="1"/>
          <p:nvPr/>
        </p:nvSpPr>
        <p:spPr>
          <a:xfrm>
            <a:off x="474880" y="2552700"/>
            <a:ext cx="10971162" cy="1719125"/>
          </a:xfrm>
          <a:prstGeom prst="rect">
            <a:avLst/>
          </a:prstGeom>
        </p:spPr>
        <p:txBody>
          <a:bodyPr wrap="square" lIns="0" tIns="0" rIns="0" bIns="0" rtlCol="0" anchor="t">
            <a:spAutoFit/>
          </a:bodyPr>
          <a:lstStyle/>
          <a:p>
            <a:pPr algn="l">
              <a:lnSpc>
                <a:spcPts val="6937"/>
              </a:lnSpc>
            </a:pPr>
            <a:r>
              <a:rPr lang="en-US" sz="5562"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Vision Guard</a:t>
            </a:r>
          </a:p>
          <a:p>
            <a:pPr algn="l">
              <a:lnSpc>
                <a:spcPts val="6937"/>
              </a:lnSpc>
            </a:pPr>
            <a:r>
              <a:rPr lang="en-US" sz="5562"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 AI-Based Surveillance System</a:t>
            </a:r>
          </a:p>
        </p:txBody>
      </p:sp>
      <p:sp>
        <p:nvSpPr>
          <p:cNvPr id="11" name="TextBox 11"/>
          <p:cNvSpPr txBox="1"/>
          <p:nvPr/>
        </p:nvSpPr>
        <p:spPr>
          <a:xfrm>
            <a:off x="992238" y="4843016"/>
            <a:ext cx="10225111" cy="1398985"/>
          </a:xfrm>
          <a:prstGeom prst="rect">
            <a:avLst/>
          </a:prstGeom>
        </p:spPr>
        <p:txBody>
          <a:bodyPr lIns="0" tIns="0" rIns="0" bIns="0" rtlCol="0" anchor="t">
            <a:spAutoFit/>
          </a:bodyPr>
          <a:lstStyle/>
          <a:p>
            <a:pPr algn="l">
              <a:lnSpc>
                <a:spcPts val="3562"/>
              </a:lnSpc>
            </a:pPr>
            <a:r>
              <a:rPr lang="en-US" sz="2750">
                <a:solidFill>
                  <a:srgbClr val="3C3939"/>
                </a:solidFill>
                <a:latin typeface="Roboto"/>
                <a:ea typeface="Roboto"/>
                <a:cs typeface="Roboto"/>
                <a:sym typeface="Roboto"/>
              </a:rPr>
              <a:t>Vision Guard is an innovative AI-based surveillance system designed to enhance security, usability, and efficiency by leveraging real-time criminal detection and instant alerts.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11059"/>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IN" dirty="0"/>
            </a:p>
          </p:txBody>
        </p:sp>
      </p:grpSp>
      <p:sp>
        <p:nvSpPr>
          <p:cNvPr id="6" name="TextBox 6"/>
          <p:cNvSpPr txBox="1"/>
          <p:nvPr/>
        </p:nvSpPr>
        <p:spPr>
          <a:xfrm>
            <a:off x="849362" y="830313"/>
            <a:ext cx="6066979" cy="713144"/>
          </a:xfrm>
          <a:prstGeom prst="rect">
            <a:avLst/>
          </a:prstGeom>
        </p:spPr>
        <p:txBody>
          <a:bodyPr lIns="0" tIns="0" rIns="0" bIns="0" rtlCol="0" anchor="t">
            <a:spAutoFit/>
          </a:bodyPr>
          <a:lstStyle/>
          <a:p>
            <a:pPr algn="l">
              <a:lnSpc>
                <a:spcPts val="5937"/>
              </a:lnSpc>
            </a:pPr>
            <a:r>
              <a:rPr lang="en-US" sz="4750"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Advantages :</a:t>
            </a:r>
          </a:p>
        </p:txBody>
      </p:sp>
      <p:grpSp>
        <p:nvGrpSpPr>
          <p:cNvPr id="7" name="Group 7"/>
          <p:cNvGrpSpPr/>
          <p:nvPr/>
        </p:nvGrpSpPr>
        <p:grpSpPr>
          <a:xfrm>
            <a:off x="835075" y="2088356"/>
            <a:ext cx="8201917" cy="1872109"/>
            <a:chOff x="0" y="0"/>
            <a:chExt cx="10935890" cy="2496145"/>
          </a:xfrm>
        </p:grpSpPr>
        <p:sp>
          <p:nvSpPr>
            <p:cNvPr id="8" name="Freeform 8"/>
            <p:cNvSpPr/>
            <p:nvPr/>
          </p:nvSpPr>
          <p:spPr>
            <a:xfrm>
              <a:off x="0" y="0"/>
              <a:ext cx="10935843" cy="2496185"/>
            </a:xfrm>
            <a:custGeom>
              <a:avLst/>
              <a:gdLst/>
              <a:ahLst/>
              <a:cxnLst/>
              <a:rect l="l" t="t" r="r" b="b"/>
              <a:pathLst>
                <a:path w="10935843" h="2496185">
                  <a:moveTo>
                    <a:pt x="0" y="201930"/>
                  </a:moveTo>
                  <a:cubicBezTo>
                    <a:pt x="0" y="90170"/>
                    <a:pt x="91567" y="0"/>
                    <a:pt x="204089" y="0"/>
                  </a:cubicBezTo>
                  <a:lnTo>
                    <a:pt x="10731754" y="0"/>
                  </a:lnTo>
                  <a:lnTo>
                    <a:pt x="10731754" y="19050"/>
                  </a:lnTo>
                  <a:lnTo>
                    <a:pt x="10731754" y="0"/>
                  </a:lnTo>
                  <a:cubicBezTo>
                    <a:pt x="10844276" y="0"/>
                    <a:pt x="10935843" y="90170"/>
                    <a:pt x="10935843" y="201930"/>
                  </a:cubicBezTo>
                  <a:lnTo>
                    <a:pt x="10916793" y="201930"/>
                  </a:lnTo>
                  <a:lnTo>
                    <a:pt x="10935843" y="201930"/>
                  </a:lnTo>
                  <a:lnTo>
                    <a:pt x="10935843" y="2294255"/>
                  </a:lnTo>
                  <a:lnTo>
                    <a:pt x="10916793" y="2294255"/>
                  </a:lnTo>
                  <a:lnTo>
                    <a:pt x="10935843" y="2294255"/>
                  </a:lnTo>
                  <a:cubicBezTo>
                    <a:pt x="10935843" y="2406015"/>
                    <a:pt x="10844276" y="2496185"/>
                    <a:pt x="10731754" y="2496185"/>
                  </a:cubicBezTo>
                  <a:lnTo>
                    <a:pt x="10731754" y="2477135"/>
                  </a:lnTo>
                  <a:lnTo>
                    <a:pt x="10731754" y="2496185"/>
                  </a:lnTo>
                  <a:lnTo>
                    <a:pt x="204089" y="2496185"/>
                  </a:lnTo>
                  <a:lnTo>
                    <a:pt x="204089" y="2477135"/>
                  </a:lnTo>
                  <a:lnTo>
                    <a:pt x="204089" y="2496185"/>
                  </a:lnTo>
                  <a:cubicBezTo>
                    <a:pt x="91567" y="2496185"/>
                    <a:pt x="0" y="2406015"/>
                    <a:pt x="0" y="2294255"/>
                  </a:cubicBezTo>
                  <a:lnTo>
                    <a:pt x="0" y="201930"/>
                  </a:lnTo>
                  <a:lnTo>
                    <a:pt x="19050" y="201930"/>
                  </a:lnTo>
                  <a:lnTo>
                    <a:pt x="0" y="201930"/>
                  </a:lnTo>
                  <a:moveTo>
                    <a:pt x="38100" y="201930"/>
                  </a:moveTo>
                  <a:lnTo>
                    <a:pt x="38100" y="2294255"/>
                  </a:lnTo>
                  <a:lnTo>
                    <a:pt x="19050" y="2294255"/>
                  </a:lnTo>
                  <a:lnTo>
                    <a:pt x="38100" y="2294255"/>
                  </a:lnTo>
                  <a:cubicBezTo>
                    <a:pt x="38100" y="2384552"/>
                    <a:pt x="112268" y="2458085"/>
                    <a:pt x="204089" y="2458085"/>
                  </a:cubicBezTo>
                  <a:lnTo>
                    <a:pt x="10731754" y="2458085"/>
                  </a:lnTo>
                  <a:cubicBezTo>
                    <a:pt x="10823702" y="2458085"/>
                    <a:pt x="10897743" y="2384552"/>
                    <a:pt x="10897743" y="2294255"/>
                  </a:cubicBezTo>
                  <a:lnTo>
                    <a:pt x="10897743" y="201930"/>
                  </a:lnTo>
                  <a:cubicBezTo>
                    <a:pt x="10897743" y="111633"/>
                    <a:pt x="10823575" y="38100"/>
                    <a:pt x="10731754" y="38100"/>
                  </a:cubicBezTo>
                  <a:lnTo>
                    <a:pt x="204089" y="38100"/>
                  </a:lnTo>
                  <a:lnTo>
                    <a:pt x="204089" y="19050"/>
                  </a:lnTo>
                  <a:lnTo>
                    <a:pt x="204089" y="38100"/>
                  </a:lnTo>
                  <a:cubicBezTo>
                    <a:pt x="112268" y="38100"/>
                    <a:pt x="38100" y="111633"/>
                    <a:pt x="38100" y="201930"/>
                  </a:cubicBezTo>
                  <a:close/>
                </a:path>
              </a:pathLst>
            </a:custGeom>
            <a:solidFill>
              <a:srgbClr val="C7C7D0"/>
            </a:solidFill>
          </p:spPr>
        </p:sp>
      </p:grpSp>
      <p:grpSp>
        <p:nvGrpSpPr>
          <p:cNvPr id="9" name="Group 9"/>
          <p:cNvGrpSpPr/>
          <p:nvPr/>
        </p:nvGrpSpPr>
        <p:grpSpPr>
          <a:xfrm>
            <a:off x="820788" y="2102644"/>
            <a:ext cx="114300" cy="1843534"/>
            <a:chOff x="0" y="0"/>
            <a:chExt cx="152400" cy="2458045"/>
          </a:xfrm>
        </p:grpSpPr>
        <p:sp>
          <p:nvSpPr>
            <p:cNvPr id="10" name="Freeform 10"/>
            <p:cNvSpPr/>
            <p:nvPr/>
          </p:nvSpPr>
          <p:spPr>
            <a:xfrm>
              <a:off x="0" y="0"/>
              <a:ext cx="152400" cy="2458085"/>
            </a:xfrm>
            <a:custGeom>
              <a:avLst/>
              <a:gdLst/>
              <a:ahLst/>
              <a:cxnLst/>
              <a:rect l="l" t="t" r="r" b="b"/>
              <a:pathLst>
                <a:path w="152400" h="2458085">
                  <a:moveTo>
                    <a:pt x="0" y="76200"/>
                  </a:moveTo>
                  <a:cubicBezTo>
                    <a:pt x="0" y="34163"/>
                    <a:pt x="34163" y="0"/>
                    <a:pt x="76200" y="0"/>
                  </a:cubicBezTo>
                  <a:cubicBezTo>
                    <a:pt x="118237" y="0"/>
                    <a:pt x="152400" y="34163"/>
                    <a:pt x="152400" y="76200"/>
                  </a:cubicBezTo>
                  <a:lnTo>
                    <a:pt x="152400" y="2381885"/>
                  </a:lnTo>
                  <a:cubicBezTo>
                    <a:pt x="152400" y="2423922"/>
                    <a:pt x="118237" y="2458085"/>
                    <a:pt x="76200" y="2458085"/>
                  </a:cubicBezTo>
                  <a:cubicBezTo>
                    <a:pt x="34163" y="2458085"/>
                    <a:pt x="0" y="2423922"/>
                    <a:pt x="0" y="2381885"/>
                  </a:cubicBezTo>
                  <a:close/>
                </a:path>
              </a:pathLst>
            </a:custGeom>
            <a:solidFill>
              <a:srgbClr val="1B1B27"/>
            </a:solidFill>
          </p:spPr>
        </p:sp>
      </p:grpSp>
      <p:sp>
        <p:nvSpPr>
          <p:cNvPr id="11" name="TextBox 11"/>
          <p:cNvSpPr txBox="1"/>
          <p:nvPr/>
        </p:nvSpPr>
        <p:spPr>
          <a:xfrm>
            <a:off x="1206252" y="2364284"/>
            <a:ext cx="3033415" cy="388590"/>
          </a:xfrm>
          <a:prstGeom prst="rect">
            <a:avLst/>
          </a:prstGeom>
        </p:spPr>
        <p:txBody>
          <a:bodyPr lIns="0" tIns="0" rIns="0" bIns="0" rtlCol="0" anchor="t">
            <a:spAutoFit/>
          </a:bodyPr>
          <a:lstStyle/>
          <a:p>
            <a:pPr algn="l">
              <a:lnSpc>
                <a:spcPts val="2937"/>
              </a:lnSpc>
            </a:pPr>
            <a:r>
              <a:rPr lang="en-US" sz="2499">
                <a:solidFill>
                  <a:srgbClr val="3C3939"/>
                </a:solidFill>
                <a:latin typeface="Raleway"/>
                <a:ea typeface="Raleway"/>
                <a:cs typeface="Raleway"/>
                <a:sym typeface="Raleway"/>
              </a:rPr>
              <a:t>Real-time Detection</a:t>
            </a:r>
          </a:p>
        </p:txBody>
      </p:sp>
      <p:sp>
        <p:nvSpPr>
          <p:cNvPr id="12" name="TextBox 12"/>
          <p:cNvSpPr txBox="1"/>
          <p:nvPr/>
        </p:nvSpPr>
        <p:spPr>
          <a:xfrm>
            <a:off x="1206252" y="2850803"/>
            <a:ext cx="7545289" cy="824210"/>
          </a:xfrm>
          <a:prstGeom prst="rect">
            <a:avLst/>
          </a:prstGeom>
        </p:spPr>
        <p:txBody>
          <a:bodyPr lIns="0" tIns="0" rIns="0" bIns="0" rtlCol="0" anchor="t">
            <a:spAutoFit/>
          </a:bodyPr>
          <a:lstStyle/>
          <a:p>
            <a:pPr algn="l">
              <a:lnSpc>
                <a:spcPts val="3000"/>
              </a:lnSpc>
            </a:pPr>
            <a:r>
              <a:rPr lang="en-US" sz="2249">
                <a:solidFill>
                  <a:srgbClr val="3C3939"/>
                </a:solidFill>
                <a:latin typeface="Roboto"/>
                <a:ea typeface="Roboto"/>
                <a:cs typeface="Roboto"/>
                <a:sym typeface="Roboto"/>
              </a:rPr>
              <a:t>Provides </a:t>
            </a:r>
            <a:r>
              <a:rPr lang="en-US" sz="2249" b="1">
                <a:solidFill>
                  <a:srgbClr val="3C3939"/>
                </a:solidFill>
                <a:latin typeface="Roboto Bold"/>
                <a:ea typeface="Roboto Bold"/>
                <a:cs typeface="Roboto Bold"/>
                <a:sym typeface="Roboto Bold"/>
              </a:rPr>
              <a:t>real-time criminal detection</a:t>
            </a:r>
            <a:r>
              <a:rPr lang="en-US" sz="2249">
                <a:solidFill>
                  <a:srgbClr val="3C3939"/>
                </a:solidFill>
                <a:latin typeface="Roboto"/>
                <a:ea typeface="Roboto"/>
                <a:cs typeface="Roboto"/>
                <a:sym typeface="Roboto"/>
              </a:rPr>
              <a:t> using </a:t>
            </a:r>
            <a:r>
              <a:rPr lang="en-US" sz="2249" b="1">
                <a:solidFill>
                  <a:srgbClr val="3C3939"/>
                </a:solidFill>
                <a:latin typeface="Roboto Bold"/>
                <a:ea typeface="Roboto Bold"/>
                <a:cs typeface="Roboto Bold"/>
                <a:sym typeface="Roboto Bold"/>
              </a:rPr>
              <a:t>AI</a:t>
            </a:r>
            <a:r>
              <a:rPr lang="en-US" sz="2249">
                <a:solidFill>
                  <a:srgbClr val="3C3939"/>
                </a:solidFill>
                <a:latin typeface="Roboto"/>
                <a:ea typeface="Roboto"/>
                <a:cs typeface="Roboto"/>
                <a:sym typeface="Roboto"/>
              </a:rPr>
              <a:t>-based face recognition.</a:t>
            </a:r>
          </a:p>
        </p:txBody>
      </p:sp>
      <p:grpSp>
        <p:nvGrpSpPr>
          <p:cNvPr id="13" name="Group 13"/>
          <p:cNvGrpSpPr/>
          <p:nvPr/>
        </p:nvGrpSpPr>
        <p:grpSpPr>
          <a:xfrm>
            <a:off x="9251007" y="2088356"/>
            <a:ext cx="8201917" cy="1872109"/>
            <a:chOff x="0" y="0"/>
            <a:chExt cx="10935890" cy="2496145"/>
          </a:xfrm>
        </p:grpSpPr>
        <p:sp>
          <p:nvSpPr>
            <p:cNvPr id="14" name="Freeform 14"/>
            <p:cNvSpPr/>
            <p:nvPr/>
          </p:nvSpPr>
          <p:spPr>
            <a:xfrm>
              <a:off x="0" y="0"/>
              <a:ext cx="10935843" cy="2496185"/>
            </a:xfrm>
            <a:custGeom>
              <a:avLst/>
              <a:gdLst/>
              <a:ahLst/>
              <a:cxnLst/>
              <a:rect l="l" t="t" r="r" b="b"/>
              <a:pathLst>
                <a:path w="10935843" h="2496185">
                  <a:moveTo>
                    <a:pt x="0" y="201930"/>
                  </a:moveTo>
                  <a:cubicBezTo>
                    <a:pt x="0" y="90170"/>
                    <a:pt x="91567" y="0"/>
                    <a:pt x="204089" y="0"/>
                  </a:cubicBezTo>
                  <a:lnTo>
                    <a:pt x="10731754" y="0"/>
                  </a:lnTo>
                  <a:lnTo>
                    <a:pt x="10731754" y="19050"/>
                  </a:lnTo>
                  <a:lnTo>
                    <a:pt x="10731754" y="0"/>
                  </a:lnTo>
                  <a:cubicBezTo>
                    <a:pt x="10844276" y="0"/>
                    <a:pt x="10935843" y="90170"/>
                    <a:pt x="10935843" y="201930"/>
                  </a:cubicBezTo>
                  <a:lnTo>
                    <a:pt x="10916793" y="201930"/>
                  </a:lnTo>
                  <a:lnTo>
                    <a:pt x="10935843" y="201930"/>
                  </a:lnTo>
                  <a:lnTo>
                    <a:pt x="10935843" y="2294255"/>
                  </a:lnTo>
                  <a:lnTo>
                    <a:pt x="10916793" y="2294255"/>
                  </a:lnTo>
                  <a:lnTo>
                    <a:pt x="10935843" y="2294255"/>
                  </a:lnTo>
                  <a:cubicBezTo>
                    <a:pt x="10935843" y="2406015"/>
                    <a:pt x="10844276" y="2496185"/>
                    <a:pt x="10731754" y="2496185"/>
                  </a:cubicBezTo>
                  <a:lnTo>
                    <a:pt x="10731754" y="2477135"/>
                  </a:lnTo>
                  <a:lnTo>
                    <a:pt x="10731754" y="2496185"/>
                  </a:lnTo>
                  <a:lnTo>
                    <a:pt x="204089" y="2496185"/>
                  </a:lnTo>
                  <a:lnTo>
                    <a:pt x="204089" y="2477135"/>
                  </a:lnTo>
                  <a:lnTo>
                    <a:pt x="204089" y="2496185"/>
                  </a:lnTo>
                  <a:cubicBezTo>
                    <a:pt x="91567" y="2496185"/>
                    <a:pt x="0" y="2406015"/>
                    <a:pt x="0" y="2294255"/>
                  </a:cubicBezTo>
                  <a:lnTo>
                    <a:pt x="0" y="201930"/>
                  </a:lnTo>
                  <a:lnTo>
                    <a:pt x="19050" y="201930"/>
                  </a:lnTo>
                  <a:lnTo>
                    <a:pt x="0" y="201930"/>
                  </a:lnTo>
                  <a:moveTo>
                    <a:pt x="38100" y="201930"/>
                  </a:moveTo>
                  <a:lnTo>
                    <a:pt x="38100" y="2294255"/>
                  </a:lnTo>
                  <a:lnTo>
                    <a:pt x="19050" y="2294255"/>
                  </a:lnTo>
                  <a:lnTo>
                    <a:pt x="38100" y="2294255"/>
                  </a:lnTo>
                  <a:cubicBezTo>
                    <a:pt x="38100" y="2384552"/>
                    <a:pt x="112268" y="2458085"/>
                    <a:pt x="204089" y="2458085"/>
                  </a:cubicBezTo>
                  <a:lnTo>
                    <a:pt x="10731754" y="2458085"/>
                  </a:lnTo>
                  <a:cubicBezTo>
                    <a:pt x="10823702" y="2458085"/>
                    <a:pt x="10897743" y="2384552"/>
                    <a:pt x="10897743" y="2294255"/>
                  </a:cubicBezTo>
                  <a:lnTo>
                    <a:pt x="10897743" y="201930"/>
                  </a:lnTo>
                  <a:cubicBezTo>
                    <a:pt x="10897743" y="111633"/>
                    <a:pt x="10823575" y="38100"/>
                    <a:pt x="10731754" y="38100"/>
                  </a:cubicBezTo>
                  <a:lnTo>
                    <a:pt x="204089" y="38100"/>
                  </a:lnTo>
                  <a:lnTo>
                    <a:pt x="204089" y="19050"/>
                  </a:lnTo>
                  <a:lnTo>
                    <a:pt x="204089" y="38100"/>
                  </a:lnTo>
                  <a:cubicBezTo>
                    <a:pt x="112268" y="38100"/>
                    <a:pt x="38100" y="111633"/>
                    <a:pt x="38100" y="201930"/>
                  </a:cubicBezTo>
                  <a:close/>
                </a:path>
              </a:pathLst>
            </a:custGeom>
            <a:solidFill>
              <a:srgbClr val="C7C7D0"/>
            </a:solidFill>
          </p:spPr>
        </p:sp>
      </p:grpSp>
      <p:grpSp>
        <p:nvGrpSpPr>
          <p:cNvPr id="15" name="Group 15"/>
          <p:cNvGrpSpPr/>
          <p:nvPr/>
        </p:nvGrpSpPr>
        <p:grpSpPr>
          <a:xfrm>
            <a:off x="9236720" y="2102644"/>
            <a:ext cx="114300" cy="1843534"/>
            <a:chOff x="0" y="0"/>
            <a:chExt cx="152400" cy="2458045"/>
          </a:xfrm>
        </p:grpSpPr>
        <p:sp>
          <p:nvSpPr>
            <p:cNvPr id="16" name="Freeform 16"/>
            <p:cNvSpPr/>
            <p:nvPr/>
          </p:nvSpPr>
          <p:spPr>
            <a:xfrm>
              <a:off x="0" y="0"/>
              <a:ext cx="152400" cy="2458085"/>
            </a:xfrm>
            <a:custGeom>
              <a:avLst/>
              <a:gdLst/>
              <a:ahLst/>
              <a:cxnLst/>
              <a:rect l="l" t="t" r="r" b="b"/>
              <a:pathLst>
                <a:path w="152400" h="2458085">
                  <a:moveTo>
                    <a:pt x="0" y="76200"/>
                  </a:moveTo>
                  <a:cubicBezTo>
                    <a:pt x="0" y="34163"/>
                    <a:pt x="34163" y="0"/>
                    <a:pt x="76200" y="0"/>
                  </a:cubicBezTo>
                  <a:cubicBezTo>
                    <a:pt x="118237" y="0"/>
                    <a:pt x="152400" y="34163"/>
                    <a:pt x="152400" y="76200"/>
                  </a:cubicBezTo>
                  <a:lnTo>
                    <a:pt x="152400" y="2381885"/>
                  </a:lnTo>
                  <a:cubicBezTo>
                    <a:pt x="152400" y="2423922"/>
                    <a:pt x="118237" y="2458085"/>
                    <a:pt x="76200" y="2458085"/>
                  </a:cubicBezTo>
                  <a:cubicBezTo>
                    <a:pt x="34163" y="2458085"/>
                    <a:pt x="0" y="2423922"/>
                    <a:pt x="0" y="2381885"/>
                  </a:cubicBezTo>
                  <a:close/>
                </a:path>
              </a:pathLst>
            </a:custGeom>
            <a:solidFill>
              <a:srgbClr val="1B1B27"/>
            </a:solidFill>
          </p:spPr>
        </p:sp>
      </p:grpSp>
      <p:sp>
        <p:nvSpPr>
          <p:cNvPr id="17" name="TextBox 17"/>
          <p:cNvSpPr txBox="1"/>
          <p:nvPr/>
        </p:nvSpPr>
        <p:spPr>
          <a:xfrm>
            <a:off x="9622185" y="2364284"/>
            <a:ext cx="3033415" cy="388590"/>
          </a:xfrm>
          <a:prstGeom prst="rect">
            <a:avLst/>
          </a:prstGeom>
        </p:spPr>
        <p:txBody>
          <a:bodyPr lIns="0" tIns="0" rIns="0" bIns="0" rtlCol="0" anchor="t">
            <a:spAutoFit/>
          </a:bodyPr>
          <a:lstStyle/>
          <a:p>
            <a:pPr algn="l">
              <a:lnSpc>
                <a:spcPts val="2937"/>
              </a:lnSpc>
            </a:pPr>
            <a:r>
              <a:rPr lang="en-US" sz="2499">
                <a:solidFill>
                  <a:srgbClr val="3C3939"/>
                </a:solidFill>
                <a:latin typeface="Raleway"/>
                <a:ea typeface="Raleway"/>
                <a:cs typeface="Raleway"/>
                <a:sym typeface="Raleway"/>
              </a:rPr>
              <a:t>Instant Alerts</a:t>
            </a:r>
          </a:p>
        </p:txBody>
      </p:sp>
      <p:sp>
        <p:nvSpPr>
          <p:cNvPr id="18" name="TextBox 18"/>
          <p:cNvSpPr txBox="1"/>
          <p:nvPr/>
        </p:nvSpPr>
        <p:spPr>
          <a:xfrm>
            <a:off x="9622185" y="2850803"/>
            <a:ext cx="7545289" cy="949673"/>
          </a:xfrm>
          <a:prstGeom prst="rect">
            <a:avLst/>
          </a:prstGeom>
        </p:spPr>
        <p:txBody>
          <a:bodyPr lIns="0" tIns="0" rIns="0" bIns="0" rtlCol="0" anchor="t">
            <a:spAutoFit/>
          </a:bodyPr>
          <a:lstStyle/>
          <a:p>
            <a:pPr algn="l">
              <a:lnSpc>
                <a:spcPts val="3000"/>
              </a:lnSpc>
            </a:pPr>
            <a:r>
              <a:rPr lang="en-US" sz="2249">
                <a:solidFill>
                  <a:srgbClr val="3C3939"/>
                </a:solidFill>
                <a:latin typeface="Roboto"/>
                <a:ea typeface="Roboto"/>
                <a:cs typeface="Roboto"/>
                <a:sym typeface="Roboto"/>
              </a:rPr>
              <a:t>Sends </a:t>
            </a:r>
            <a:r>
              <a:rPr lang="en-US" sz="2249" b="1">
                <a:solidFill>
                  <a:srgbClr val="3C3939"/>
                </a:solidFill>
                <a:latin typeface="Roboto Bold"/>
                <a:ea typeface="Roboto Bold"/>
                <a:cs typeface="Roboto Bold"/>
                <a:sym typeface="Roboto Bold"/>
              </a:rPr>
              <a:t>instant Telegram alerts</a:t>
            </a:r>
            <a:r>
              <a:rPr lang="en-US" sz="2249">
                <a:solidFill>
                  <a:srgbClr val="3C3939"/>
                </a:solidFill>
                <a:latin typeface="Roboto"/>
                <a:ea typeface="Roboto"/>
                <a:cs typeface="Roboto"/>
                <a:sym typeface="Roboto"/>
              </a:rPr>
              <a:t> to security personnel with </a:t>
            </a:r>
          </a:p>
          <a:p>
            <a:pPr algn="l">
              <a:lnSpc>
                <a:spcPts val="3000"/>
              </a:lnSpc>
            </a:pPr>
            <a:r>
              <a:rPr lang="en-US" sz="2249">
                <a:solidFill>
                  <a:srgbClr val="3C3939"/>
                </a:solidFill>
                <a:latin typeface="Roboto"/>
                <a:ea typeface="Roboto"/>
                <a:cs typeface="Roboto"/>
                <a:sym typeface="Roboto"/>
              </a:rPr>
              <a:t>full details.</a:t>
            </a:r>
          </a:p>
        </p:txBody>
      </p:sp>
      <p:grpSp>
        <p:nvGrpSpPr>
          <p:cNvPr id="19" name="Group 19"/>
          <p:cNvGrpSpPr/>
          <p:nvPr/>
        </p:nvGrpSpPr>
        <p:grpSpPr>
          <a:xfrm>
            <a:off x="835075" y="4174480"/>
            <a:ext cx="8201917" cy="1872109"/>
            <a:chOff x="0" y="0"/>
            <a:chExt cx="10935890" cy="2496145"/>
          </a:xfrm>
        </p:grpSpPr>
        <p:sp>
          <p:nvSpPr>
            <p:cNvPr id="20" name="Freeform 20"/>
            <p:cNvSpPr/>
            <p:nvPr/>
          </p:nvSpPr>
          <p:spPr>
            <a:xfrm>
              <a:off x="0" y="0"/>
              <a:ext cx="10935843" cy="2496185"/>
            </a:xfrm>
            <a:custGeom>
              <a:avLst/>
              <a:gdLst/>
              <a:ahLst/>
              <a:cxnLst/>
              <a:rect l="l" t="t" r="r" b="b"/>
              <a:pathLst>
                <a:path w="10935843" h="2496185">
                  <a:moveTo>
                    <a:pt x="0" y="201930"/>
                  </a:moveTo>
                  <a:cubicBezTo>
                    <a:pt x="0" y="90170"/>
                    <a:pt x="91567" y="0"/>
                    <a:pt x="204089" y="0"/>
                  </a:cubicBezTo>
                  <a:lnTo>
                    <a:pt x="10731754" y="0"/>
                  </a:lnTo>
                  <a:lnTo>
                    <a:pt x="10731754" y="19050"/>
                  </a:lnTo>
                  <a:lnTo>
                    <a:pt x="10731754" y="0"/>
                  </a:lnTo>
                  <a:cubicBezTo>
                    <a:pt x="10844276" y="0"/>
                    <a:pt x="10935843" y="90170"/>
                    <a:pt x="10935843" y="201930"/>
                  </a:cubicBezTo>
                  <a:lnTo>
                    <a:pt x="10916793" y="201930"/>
                  </a:lnTo>
                  <a:lnTo>
                    <a:pt x="10935843" y="201930"/>
                  </a:lnTo>
                  <a:lnTo>
                    <a:pt x="10935843" y="2294255"/>
                  </a:lnTo>
                  <a:lnTo>
                    <a:pt x="10916793" y="2294255"/>
                  </a:lnTo>
                  <a:lnTo>
                    <a:pt x="10935843" y="2294255"/>
                  </a:lnTo>
                  <a:cubicBezTo>
                    <a:pt x="10935843" y="2406015"/>
                    <a:pt x="10844276" y="2496185"/>
                    <a:pt x="10731754" y="2496185"/>
                  </a:cubicBezTo>
                  <a:lnTo>
                    <a:pt x="10731754" y="2477135"/>
                  </a:lnTo>
                  <a:lnTo>
                    <a:pt x="10731754" y="2496185"/>
                  </a:lnTo>
                  <a:lnTo>
                    <a:pt x="204089" y="2496185"/>
                  </a:lnTo>
                  <a:lnTo>
                    <a:pt x="204089" y="2477135"/>
                  </a:lnTo>
                  <a:lnTo>
                    <a:pt x="204089" y="2496185"/>
                  </a:lnTo>
                  <a:cubicBezTo>
                    <a:pt x="91567" y="2496185"/>
                    <a:pt x="0" y="2406015"/>
                    <a:pt x="0" y="2294255"/>
                  </a:cubicBezTo>
                  <a:lnTo>
                    <a:pt x="0" y="201930"/>
                  </a:lnTo>
                  <a:lnTo>
                    <a:pt x="19050" y="201930"/>
                  </a:lnTo>
                  <a:lnTo>
                    <a:pt x="0" y="201930"/>
                  </a:lnTo>
                  <a:moveTo>
                    <a:pt x="38100" y="201930"/>
                  </a:moveTo>
                  <a:lnTo>
                    <a:pt x="38100" y="2294255"/>
                  </a:lnTo>
                  <a:lnTo>
                    <a:pt x="19050" y="2294255"/>
                  </a:lnTo>
                  <a:lnTo>
                    <a:pt x="38100" y="2294255"/>
                  </a:lnTo>
                  <a:cubicBezTo>
                    <a:pt x="38100" y="2384552"/>
                    <a:pt x="112268" y="2458085"/>
                    <a:pt x="204089" y="2458085"/>
                  </a:cubicBezTo>
                  <a:lnTo>
                    <a:pt x="10731754" y="2458085"/>
                  </a:lnTo>
                  <a:cubicBezTo>
                    <a:pt x="10823702" y="2458085"/>
                    <a:pt x="10897743" y="2384552"/>
                    <a:pt x="10897743" y="2294255"/>
                  </a:cubicBezTo>
                  <a:lnTo>
                    <a:pt x="10897743" y="201930"/>
                  </a:lnTo>
                  <a:cubicBezTo>
                    <a:pt x="10897743" y="111633"/>
                    <a:pt x="10823575" y="38100"/>
                    <a:pt x="10731754" y="38100"/>
                  </a:cubicBezTo>
                  <a:lnTo>
                    <a:pt x="204089" y="38100"/>
                  </a:lnTo>
                  <a:lnTo>
                    <a:pt x="204089" y="19050"/>
                  </a:lnTo>
                  <a:lnTo>
                    <a:pt x="204089" y="38100"/>
                  </a:lnTo>
                  <a:cubicBezTo>
                    <a:pt x="112268" y="38100"/>
                    <a:pt x="38100" y="111633"/>
                    <a:pt x="38100" y="201930"/>
                  </a:cubicBezTo>
                  <a:close/>
                </a:path>
              </a:pathLst>
            </a:custGeom>
            <a:solidFill>
              <a:srgbClr val="C7C7D0"/>
            </a:solidFill>
          </p:spPr>
        </p:sp>
      </p:grpSp>
      <p:grpSp>
        <p:nvGrpSpPr>
          <p:cNvPr id="21" name="Group 21"/>
          <p:cNvGrpSpPr/>
          <p:nvPr/>
        </p:nvGrpSpPr>
        <p:grpSpPr>
          <a:xfrm>
            <a:off x="820788" y="4188767"/>
            <a:ext cx="114300" cy="1843534"/>
            <a:chOff x="0" y="0"/>
            <a:chExt cx="152400" cy="2458045"/>
          </a:xfrm>
        </p:grpSpPr>
        <p:sp>
          <p:nvSpPr>
            <p:cNvPr id="22" name="Freeform 22"/>
            <p:cNvSpPr/>
            <p:nvPr/>
          </p:nvSpPr>
          <p:spPr>
            <a:xfrm>
              <a:off x="0" y="0"/>
              <a:ext cx="152400" cy="2458085"/>
            </a:xfrm>
            <a:custGeom>
              <a:avLst/>
              <a:gdLst/>
              <a:ahLst/>
              <a:cxnLst/>
              <a:rect l="l" t="t" r="r" b="b"/>
              <a:pathLst>
                <a:path w="152400" h="2458085">
                  <a:moveTo>
                    <a:pt x="0" y="76200"/>
                  </a:moveTo>
                  <a:cubicBezTo>
                    <a:pt x="0" y="34163"/>
                    <a:pt x="34163" y="0"/>
                    <a:pt x="76200" y="0"/>
                  </a:cubicBezTo>
                  <a:cubicBezTo>
                    <a:pt x="118237" y="0"/>
                    <a:pt x="152400" y="34163"/>
                    <a:pt x="152400" y="76200"/>
                  </a:cubicBezTo>
                  <a:lnTo>
                    <a:pt x="152400" y="2381885"/>
                  </a:lnTo>
                  <a:cubicBezTo>
                    <a:pt x="152400" y="2423922"/>
                    <a:pt x="118237" y="2458085"/>
                    <a:pt x="76200" y="2458085"/>
                  </a:cubicBezTo>
                  <a:cubicBezTo>
                    <a:pt x="34163" y="2458085"/>
                    <a:pt x="0" y="2423922"/>
                    <a:pt x="0" y="2381885"/>
                  </a:cubicBezTo>
                  <a:close/>
                </a:path>
              </a:pathLst>
            </a:custGeom>
            <a:solidFill>
              <a:srgbClr val="1B1B27"/>
            </a:solidFill>
          </p:spPr>
        </p:sp>
      </p:grpSp>
      <p:sp>
        <p:nvSpPr>
          <p:cNvPr id="23" name="TextBox 23"/>
          <p:cNvSpPr txBox="1"/>
          <p:nvPr/>
        </p:nvSpPr>
        <p:spPr>
          <a:xfrm>
            <a:off x="1206252" y="4450406"/>
            <a:ext cx="4127748" cy="371897"/>
          </a:xfrm>
          <a:prstGeom prst="rect">
            <a:avLst/>
          </a:prstGeom>
        </p:spPr>
        <p:txBody>
          <a:bodyPr wrap="square" lIns="0" tIns="0" rIns="0" bIns="0" rtlCol="0" anchor="t">
            <a:spAutoFit/>
          </a:bodyPr>
          <a:lstStyle/>
          <a:p>
            <a:pPr algn="l">
              <a:lnSpc>
                <a:spcPts val="2937"/>
              </a:lnSpc>
            </a:pPr>
            <a:r>
              <a:rPr lang="en-US" sz="2499" dirty="0">
                <a:solidFill>
                  <a:srgbClr val="3C3939"/>
                </a:solidFill>
                <a:latin typeface="Raleway"/>
                <a:ea typeface="Raleway"/>
                <a:cs typeface="Raleway"/>
                <a:sym typeface="Raleway"/>
              </a:rPr>
              <a:t>Reduced Monitoring Effort</a:t>
            </a:r>
          </a:p>
        </p:txBody>
      </p:sp>
      <p:sp>
        <p:nvSpPr>
          <p:cNvPr id="24" name="TextBox 24"/>
          <p:cNvSpPr txBox="1"/>
          <p:nvPr/>
        </p:nvSpPr>
        <p:spPr>
          <a:xfrm>
            <a:off x="1206252" y="4936926"/>
            <a:ext cx="7545289" cy="824210"/>
          </a:xfrm>
          <a:prstGeom prst="rect">
            <a:avLst/>
          </a:prstGeom>
        </p:spPr>
        <p:txBody>
          <a:bodyPr lIns="0" tIns="0" rIns="0" bIns="0" rtlCol="0" anchor="t">
            <a:spAutoFit/>
          </a:bodyPr>
          <a:lstStyle/>
          <a:p>
            <a:pPr algn="l">
              <a:lnSpc>
                <a:spcPts val="3000"/>
              </a:lnSpc>
            </a:pPr>
            <a:r>
              <a:rPr lang="en-US" sz="2249">
                <a:solidFill>
                  <a:srgbClr val="3C3939"/>
                </a:solidFill>
                <a:latin typeface="Roboto"/>
                <a:ea typeface="Roboto"/>
                <a:cs typeface="Roboto"/>
                <a:sym typeface="Roboto"/>
              </a:rPr>
              <a:t>Minimises human monitoring effort and reduces fatigue-related errors.</a:t>
            </a:r>
          </a:p>
        </p:txBody>
      </p:sp>
      <p:grpSp>
        <p:nvGrpSpPr>
          <p:cNvPr id="25" name="Group 25"/>
          <p:cNvGrpSpPr/>
          <p:nvPr/>
        </p:nvGrpSpPr>
        <p:grpSpPr>
          <a:xfrm>
            <a:off x="9251007" y="4174480"/>
            <a:ext cx="8201917" cy="1872109"/>
            <a:chOff x="0" y="0"/>
            <a:chExt cx="10935890" cy="2496145"/>
          </a:xfrm>
        </p:grpSpPr>
        <p:sp>
          <p:nvSpPr>
            <p:cNvPr id="26" name="Freeform 26"/>
            <p:cNvSpPr/>
            <p:nvPr/>
          </p:nvSpPr>
          <p:spPr>
            <a:xfrm>
              <a:off x="0" y="0"/>
              <a:ext cx="10935843" cy="2496185"/>
            </a:xfrm>
            <a:custGeom>
              <a:avLst/>
              <a:gdLst/>
              <a:ahLst/>
              <a:cxnLst/>
              <a:rect l="l" t="t" r="r" b="b"/>
              <a:pathLst>
                <a:path w="10935843" h="2496185">
                  <a:moveTo>
                    <a:pt x="0" y="201930"/>
                  </a:moveTo>
                  <a:cubicBezTo>
                    <a:pt x="0" y="90170"/>
                    <a:pt x="91567" y="0"/>
                    <a:pt x="204089" y="0"/>
                  </a:cubicBezTo>
                  <a:lnTo>
                    <a:pt x="10731754" y="0"/>
                  </a:lnTo>
                  <a:lnTo>
                    <a:pt x="10731754" y="19050"/>
                  </a:lnTo>
                  <a:lnTo>
                    <a:pt x="10731754" y="0"/>
                  </a:lnTo>
                  <a:cubicBezTo>
                    <a:pt x="10844276" y="0"/>
                    <a:pt x="10935843" y="90170"/>
                    <a:pt x="10935843" y="201930"/>
                  </a:cubicBezTo>
                  <a:lnTo>
                    <a:pt x="10916793" y="201930"/>
                  </a:lnTo>
                  <a:lnTo>
                    <a:pt x="10935843" y="201930"/>
                  </a:lnTo>
                  <a:lnTo>
                    <a:pt x="10935843" y="2294255"/>
                  </a:lnTo>
                  <a:lnTo>
                    <a:pt x="10916793" y="2294255"/>
                  </a:lnTo>
                  <a:lnTo>
                    <a:pt x="10935843" y="2294255"/>
                  </a:lnTo>
                  <a:cubicBezTo>
                    <a:pt x="10935843" y="2406015"/>
                    <a:pt x="10844276" y="2496185"/>
                    <a:pt x="10731754" y="2496185"/>
                  </a:cubicBezTo>
                  <a:lnTo>
                    <a:pt x="10731754" y="2477135"/>
                  </a:lnTo>
                  <a:lnTo>
                    <a:pt x="10731754" y="2496185"/>
                  </a:lnTo>
                  <a:lnTo>
                    <a:pt x="204089" y="2496185"/>
                  </a:lnTo>
                  <a:lnTo>
                    <a:pt x="204089" y="2477135"/>
                  </a:lnTo>
                  <a:lnTo>
                    <a:pt x="204089" y="2496185"/>
                  </a:lnTo>
                  <a:cubicBezTo>
                    <a:pt x="91567" y="2496185"/>
                    <a:pt x="0" y="2406015"/>
                    <a:pt x="0" y="2294255"/>
                  </a:cubicBezTo>
                  <a:lnTo>
                    <a:pt x="0" y="201930"/>
                  </a:lnTo>
                  <a:lnTo>
                    <a:pt x="19050" y="201930"/>
                  </a:lnTo>
                  <a:lnTo>
                    <a:pt x="0" y="201930"/>
                  </a:lnTo>
                  <a:moveTo>
                    <a:pt x="38100" y="201930"/>
                  </a:moveTo>
                  <a:lnTo>
                    <a:pt x="38100" y="2294255"/>
                  </a:lnTo>
                  <a:lnTo>
                    <a:pt x="19050" y="2294255"/>
                  </a:lnTo>
                  <a:lnTo>
                    <a:pt x="38100" y="2294255"/>
                  </a:lnTo>
                  <a:cubicBezTo>
                    <a:pt x="38100" y="2384552"/>
                    <a:pt x="112268" y="2458085"/>
                    <a:pt x="204089" y="2458085"/>
                  </a:cubicBezTo>
                  <a:lnTo>
                    <a:pt x="10731754" y="2458085"/>
                  </a:lnTo>
                  <a:cubicBezTo>
                    <a:pt x="10823702" y="2458085"/>
                    <a:pt x="10897743" y="2384552"/>
                    <a:pt x="10897743" y="2294255"/>
                  </a:cubicBezTo>
                  <a:lnTo>
                    <a:pt x="10897743" y="201930"/>
                  </a:lnTo>
                  <a:cubicBezTo>
                    <a:pt x="10897743" y="111633"/>
                    <a:pt x="10823575" y="38100"/>
                    <a:pt x="10731754" y="38100"/>
                  </a:cubicBezTo>
                  <a:lnTo>
                    <a:pt x="204089" y="38100"/>
                  </a:lnTo>
                  <a:lnTo>
                    <a:pt x="204089" y="19050"/>
                  </a:lnTo>
                  <a:lnTo>
                    <a:pt x="204089" y="38100"/>
                  </a:lnTo>
                  <a:cubicBezTo>
                    <a:pt x="112268" y="38100"/>
                    <a:pt x="38100" y="111633"/>
                    <a:pt x="38100" y="201930"/>
                  </a:cubicBezTo>
                  <a:close/>
                </a:path>
              </a:pathLst>
            </a:custGeom>
            <a:solidFill>
              <a:srgbClr val="C7C7D0"/>
            </a:solidFill>
          </p:spPr>
        </p:sp>
      </p:grpSp>
      <p:grpSp>
        <p:nvGrpSpPr>
          <p:cNvPr id="27" name="Group 27"/>
          <p:cNvGrpSpPr/>
          <p:nvPr/>
        </p:nvGrpSpPr>
        <p:grpSpPr>
          <a:xfrm>
            <a:off x="9236720" y="4188767"/>
            <a:ext cx="114300" cy="1843534"/>
            <a:chOff x="0" y="0"/>
            <a:chExt cx="152400" cy="2458045"/>
          </a:xfrm>
        </p:grpSpPr>
        <p:sp>
          <p:nvSpPr>
            <p:cNvPr id="28" name="Freeform 28"/>
            <p:cNvSpPr/>
            <p:nvPr/>
          </p:nvSpPr>
          <p:spPr>
            <a:xfrm>
              <a:off x="0" y="0"/>
              <a:ext cx="152400" cy="2458085"/>
            </a:xfrm>
            <a:custGeom>
              <a:avLst/>
              <a:gdLst/>
              <a:ahLst/>
              <a:cxnLst/>
              <a:rect l="l" t="t" r="r" b="b"/>
              <a:pathLst>
                <a:path w="152400" h="2458085">
                  <a:moveTo>
                    <a:pt x="0" y="76200"/>
                  </a:moveTo>
                  <a:cubicBezTo>
                    <a:pt x="0" y="34163"/>
                    <a:pt x="34163" y="0"/>
                    <a:pt x="76200" y="0"/>
                  </a:cubicBezTo>
                  <a:cubicBezTo>
                    <a:pt x="118237" y="0"/>
                    <a:pt x="152400" y="34163"/>
                    <a:pt x="152400" y="76200"/>
                  </a:cubicBezTo>
                  <a:lnTo>
                    <a:pt x="152400" y="2381885"/>
                  </a:lnTo>
                  <a:cubicBezTo>
                    <a:pt x="152400" y="2423922"/>
                    <a:pt x="118237" y="2458085"/>
                    <a:pt x="76200" y="2458085"/>
                  </a:cubicBezTo>
                  <a:cubicBezTo>
                    <a:pt x="34163" y="2458085"/>
                    <a:pt x="0" y="2423922"/>
                    <a:pt x="0" y="2381885"/>
                  </a:cubicBezTo>
                  <a:close/>
                </a:path>
              </a:pathLst>
            </a:custGeom>
            <a:solidFill>
              <a:srgbClr val="1B1B27"/>
            </a:solidFill>
          </p:spPr>
        </p:sp>
      </p:grpSp>
      <p:sp>
        <p:nvSpPr>
          <p:cNvPr id="29" name="TextBox 29"/>
          <p:cNvSpPr txBox="1"/>
          <p:nvPr/>
        </p:nvSpPr>
        <p:spPr>
          <a:xfrm>
            <a:off x="9622185" y="4450406"/>
            <a:ext cx="4246215" cy="371897"/>
          </a:xfrm>
          <a:prstGeom prst="rect">
            <a:avLst/>
          </a:prstGeom>
        </p:spPr>
        <p:txBody>
          <a:bodyPr wrap="square" lIns="0" tIns="0" rIns="0" bIns="0" rtlCol="0" anchor="t">
            <a:spAutoFit/>
          </a:bodyPr>
          <a:lstStyle/>
          <a:p>
            <a:pPr algn="l">
              <a:lnSpc>
                <a:spcPts val="2937"/>
              </a:lnSpc>
            </a:pPr>
            <a:r>
              <a:rPr lang="en-US" sz="2499" dirty="0">
                <a:solidFill>
                  <a:srgbClr val="3C3939"/>
                </a:solidFill>
                <a:latin typeface="Raleway"/>
                <a:ea typeface="Raleway"/>
                <a:cs typeface="Raleway"/>
                <a:sym typeface="Raleway"/>
              </a:rPr>
              <a:t>Versatile Camera Support</a:t>
            </a:r>
          </a:p>
        </p:txBody>
      </p:sp>
      <p:sp>
        <p:nvSpPr>
          <p:cNvPr id="30" name="TextBox 30"/>
          <p:cNvSpPr txBox="1"/>
          <p:nvPr/>
        </p:nvSpPr>
        <p:spPr>
          <a:xfrm>
            <a:off x="9622185" y="4936926"/>
            <a:ext cx="7545289" cy="824210"/>
          </a:xfrm>
          <a:prstGeom prst="rect">
            <a:avLst/>
          </a:prstGeom>
        </p:spPr>
        <p:txBody>
          <a:bodyPr lIns="0" tIns="0" rIns="0" bIns="0" rtlCol="0" anchor="t">
            <a:spAutoFit/>
          </a:bodyPr>
          <a:lstStyle/>
          <a:p>
            <a:pPr algn="l">
              <a:lnSpc>
                <a:spcPts val="3000"/>
              </a:lnSpc>
            </a:pPr>
            <a:r>
              <a:rPr lang="en-US" sz="2249" dirty="0">
                <a:solidFill>
                  <a:srgbClr val="3C3939"/>
                </a:solidFill>
                <a:latin typeface="Roboto"/>
                <a:ea typeface="Roboto"/>
                <a:cs typeface="Roboto"/>
                <a:sym typeface="Roboto"/>
              </a:rPr>
              <a:t>Works with both webcams and IP cameras for flexible </a:t>
            </a:r>
          </a:p>
          <a:p>
            <a:pPr algn="l">
              <a:lnSpc>
                <a:spcPts val="3000"/>
              </a:lnSpc>
            </a:pPr>
            <a:r>
              <a:rPr lang="en-US" sz="2249" dirty="0">
                <a:solidFill>
                  <a:srgbClr val="3C3939"/>
                </a:solidFill>
                <a:latin typeface="Roboto"/>
                <a:ea typeface="Roboto"/>
                <a:cs typeface="Roboto"/>
                <a:sym typeface="Roboto"/>
              </a:rPr>
              <a:t>deployment.</a:t>
            </a:r>
          </a:p>
        </p:txBody>
      </p:sp>
      <p:grpSp>
        <p:nvGrpSpPr>
          <p:cNvPr id="31" name="Group 31"/>
          <p:cNvGrpSpPr/>
          <p:nvPr/>
        </p:nvGrpSpPr>
        <p:grpSpPr>
          <a:xfrm>
            <a:off x="835075" y="6260604"/>
            <a:ext cx="8201917" cy="1580853"/>
            <a:chOff x="0" y="0"/>
            <a:chExt cx="10935890" cy="2107803"/>
          </a:xfrm>
        </p:grpSpPr>
        <p:sp>
          <p:nvSpPr>
            <p:cNvPr id="32" name="Freeform 32"/>
            <p:cNvSpPr/>
            <p:nvPr/>
          </p:nvSpPr>
          <p:spPr>
            <a:xfrm>
              <a:off x="0" y="0"/>
              <a:ext cx="10935970" cy="2107819"/>
            </a:xfrm>
            <a:custGeom>
              <a:avLst/>
              <a:gdLst/>
              <a:ahLst/>
              <a:cxnLst/>
              <a:rect l="l" t="t" r="r" b="b"/>
              <a:pathLst>
                <a:path w="10935970" h="2107819">
                  <a:moveTo>
                    <a:pt x="0" y="214122"/>
                  </a:moveTo>
                  <a:cubicBezTo>
                    <a:pt x="0" y="95631"/>
                    <a:pt x="97409" y="0"/>
                    <a:pt x="217043" y="0"/>
                  </a:cubicBezTo>
                  <a:lnTo>
                    <a:pt x="10718927" y="0"/>
                  </a:lnTo>
                  <a:lnTo>
                    <a:pt x="10718927" y="19050"/>
                  </a:lnTo>
                  <a:lnTo>
                    <a:pt x="10718927" y="0"/>
                  </a:lnTo>
                  <a:cubicBezTo>
                    <a:pt x="10838561" y="0"/>
                    <a:pt x="10935970" y="95631"/>
                    <a:pt x="10935970" y="214122"/>
                  </a:cubicBezTo>
                  <a:lnTo>
                    <a:pt x="10916920" y="214122"/>
                  </a:lnTo>
                  <a:lnTo>
                    <a:pt x="10935970" y="214122"/>
                  </a:lnTo>
                  <a:lnTo>
                    <a:pt x="10935970" y="1893697"/>
                  </a:lnTo>
                  <a:lnTo>
                    <a:pt x="10916920" y="1893697"/>
                  </a:lnTo>
                  <a:lnTo>
                    <a:pt x="10935970" y="1893697"/>
                  </a:lnTo>
                  <a:cubicBezTo>
                    <a:pt x="10935970" y="2012188"/>
                    <a:pt x="10838561" y="2107819"/>
                    <a:pt x="10718927" y="2107819"/>
                  </a:cubicBezTo>
                  <a:lnTo>
                    <a:pt x="10718927" y="2088769"/>
                  </a:lnTo>
                  <a:lnTo>
                    <a:pt x="10718927" y="2107819"/>
                  </a:lnTo>
                  <a:lnTo>
                    <a:pt x="217043" y="2107819"/>
                  </a:lnTo>
                  <a:lnTo>
                    <a:pt x="217043" y="2088769"/>
                  </a:lnTo>
                  <a:lnTo>
                    <a:pt x="217043" y="2107819"/>
                  </a:lnTo>
                  <a:cubicBezTo>
                    <a:pt x="97409" y="2107819"/>
                    <a:pt x="0" y="2012188"/>
                    <a:pt x="0" y="1893697"/>
                  </a:cubicBezTo>
                  <a:lnTo>
                    <a:pt x="0" y="214122"/>
                  </a:lnTo>
                  <a:lnTo>
                    <a:pt x="19050" y="214122"/>
                  </a:lnTo>
                  <a:lnTo>
                    <a:pt x="0" y="214122"/>
                  </a:lnTo>
                  <a:moveTo>
                    <a:pt x="38100" y="214122"/>
                  </a:moveTo>
                  <a:lnTo>
                    <a:pt x="38100" y="1893697"/>
                  </a:lnTo>
                  <a:lnTo>
                    <a:pt x="19050" y="1893697"/>
                  </a:lnTo>
                  <a:lnTo>
                    <a:pt x="38100" y="1893697"/>
                  </a:lnTo>
                  <a:cubicBezTo>
                    <a:pt x="38100" y="1990598"/>
                    <a:pt x="117983" y="2069719"/>
                    <a:pt x="217043" y="2069719"/>
                  </a:cubicBezTo>
                  <a:lnTo>
                    <a:pt x="10718927" y="2069719"/>
                  </a:lnTo>
                  <a:cubicBezTo>
                    <a:pt x="10817987" y="2069719"/>
                    <a:pt x="10897870" y="1990598"/>
                    <a:pt x="10897870" y="1893697"/>
                  </a:cubicBezTo>
                  <a:lnTo>
                    <a:pt x="10897870" y="214122"/>
                  </a:lnTo>
                  <a:cubicBezTo>
                    <a:pt x="10897743" y="117221"/>
                    <a:pt x="10817987" y="38100"/>
                    <a:pt x="10718927" y="38100"/>
                  </a:cubicBezTo>
                  <a:lnTo>
                    <a:pt x="217043" y="38100"/>
                  </a:lnTo>
                  <a:lnTo>
                    <a:pt x="217043" y="19050"/>
                  </a:lnTo>
                  <a:lnTo>
                    <a:pt x="217043" y="38100"/>
                  </a:lnTo>
                  <a:cubicBezTo>
                    <a:pt x="117983" y="38100"/>
                    <a:pt x="38100" y="117221"/>
                    <a:pt x="38100" y="214122"/>
                  </a:cubicBezTo>
                  <a:close/>
                </a:path>
              </a:pathLst>
            </a:custGeom>
            <a:solidFill>
              <a:srgbClr val="C7C7D0"/>
            </a:solidFill>
          </p:spPr>
        </p:sp>
      </p:grpSp>
      <p:grpSp>
        <p:nvGrpSpPr>
          <p:cNvPr id="33" name="Group 33"/>
          <p:cNvGrpSpPr/>
          <p:nvPr/>
        </p:nvGrpSpPr>
        <p:grpSpPr>
          <a:xfrm>
            <a:off x="820788" y="6274891"/>
            <a:ext cx="114300" cy="1455241"/>
            <a:chOff x="0" y="0"/>
            <a:chExt cx="152400" cy="1940322"/>
          </a:xfrm>
        </p:grpSpPr>
        <p:sp>
          <p:nvSpPr>
            <p:cNvPr id="34" name="Freeform 34"/>
            <p:cNvSpPr/>
            <p:nvPr/>
          </p:nvSpPr>
          <p:spPr>
            <a:xfrm>
              <a:off x="0" y="0"/>
              <a:ext cx="152400" cy="1940306"/>
            </a:xfrm>
            <a:custGeom>
              <a:avLst/>
              <a:gdLst/>
              <a:ahLst/>
              <a:cxnLst/>
              <a:rect l="l" t="t" r="r" b="b"/>
              <a:pathLst>
                <a:path w="152400" h="1940306">
                  <a:moveTo>
                    <a:pt x="0" y="76200"/>
                  </a:moveTo>
                  <a:cubicBezTo>
                    <a:pt x="0" y="34163"/>
                    <a:pt x="34163" y="0"/>
                    <a:pt x="76200" y="0"/>
                  </a:cubicBezTo>
                  <a:cubicBezTo>
                    <a:pt x="118237" y="0"/>
                    <a:pt x="152400" y="34163"/>
                    <a:pt x="152400" y="76200"/>
                  </a:cubicBezTo>
                  <a:lnTo>
                    <a:pt x="152400" y="1864106"/>
                  </a:lnTo>
                  <a:cubicBezTo>
                    <a:pt x="152400" y="1906143"/>
                    <a:pt x="118237" y="1940306"/>
                    <a:pt x="76200" y="1940306"/>
                  </a:cubicBezTo>
                  <a:cubicBezTo>
                    <a:pt x="34163" y="1940306"/>
                    <a:pt x="0" y="1906143"/>
                    <a:pt x="0" y="1864106"/>
                  </a:cubicBezTo>
                  <a:close/>
                </a:path>
              </a:pathLst>
            </a:custGeom>
            <a:solidFill>
              <a:srgbClr val="1B1B27"/>
            </a:solidFill>
          </p:spPr>
        </p:sp>
      </p:grpSp>
      <p:sp>
        <p:nvSpPr>
          <p:cNvPr id="35" name="TextBox 35"/>
          <p:cNvSpPr txBox="1"/>
          <p:nvPr/>
        </p:nvSpPr>
        <p:spPr>
          <a:xfrm>
            <a:off x="1206252" y="6536530"/>
            <a:ext cx="3693170" cy="371897"/>
          </a:xfrm>
          <a:prstGeom prst="rect">
            <a:avLst/>
          </a:prstGeom>
        </p:spPr>
        <p:txBody>
          <a:bodyPr wrap="square" lIns="0" tIns="0" rIns="0" bIns="0" rtlCol="0" anchor="t">
            <a:spAutoFit/>
          </a:bodyPr>
          <a:lstStyle/>
          <a:p>
            <a:pPr algn="l">
              <a:lnSpc>
                <a:spcPts val="2937"/>
              </a:lnSpc>
            </a:pPr>
            <a:r>
              <a:rPr lang="en-US" sz="2499" dirty="0">
                <a:solidFill>
                  <a:srgbClr val="3C3939"/>
                </a:solidFill>
                <a:latin typeface="Raleway"/>
                <a:ea typeface="Raleway"/>
                <a:cs typeface="Raleway"/>
                <a:sym typeface="Raleway"/>
              </a:rPr>
              <a:t>Desktop-Based System</a:t>
            </a:r>
          </a:p>
        </p:txBody>
      </p:sp>
      <p:sp>
        <p:nvSpPr>
          <p:cNvPr id="36" name="TextBox 36"/>
          <p:cNvSpPr txBox="1"/>
          <p:nvPr/>
        </p:nvSpPr>
        <p:spPr>
          <a:xfrm>
            <a:off x="1206252" y="7023050"/>
            <a:ext cx="7545289" cy="360676"/>
          </a:xfrm>
          <a:prstGeom prst="rect">
            <a:avLst/>
          </a:prstGeom>
        </p:spPr>
        <p:txBody>
          <a:bodyPr lIns="0" tIns="0" rIns="0" bIns="0" rtlCol="0" anchor="t">
            <a:spAutoFit/>
          </a:bodyPr>
          <a:lstStyle/>
          <a:p>
            <a:pPr algn="l">
              <a:lnSpc>
                <a:spcPts val="3000"/>
              </a:lnSpc>
            </a:pPr>
            <a:r>
              <a:rPr lang="en-US" sz="2249" dirty="0">
                <a:solidFill>
                  <a:srgbClr val="3C3939"/>
                </a:solidFill>
                <a:latin typeface="Roboto"/>
                <a:ea typeface="Roboto"/>
                <a:cs typeface="Roboto"/>
                <a:sym typeface="Roboto"/>
              </a:rPr>
              <a:t>Fully </a:t>
            </a:r>
            <a:r>
              <a:rPr lang="en-US" sz="2249" b="1" dirty="0">
                <a:solidFill>
                  <a:srgbClr val="3C3939"/>
                </a:solidFill>
                <a:latin typeface="Roboto Bold"/>
                <a:ea typeface="Roboto Bold"/>
                <a:cs typeface="Roboto Bold"/>
                <a:sym typeface="Roboto Bold"/>
              </a:rPr>
              <a:t>desktop-based system</a:t>
            </a:r>
            <a:r>
              <a:rPr lang="en-US" sz="2249" dirty="0">
                <a:solidFill>
                  <a:srgbClr val="3C3939"/>
                </a:solidFill>
                <a:latin typeface="Roboto"/>
                <a:ea typeface="Roboto"/>
                <a:cs typeface="Roboto"/>
                <a:sym typeface="Roboto"/>
              </a:rPr>
              <a:t>, with no dependency on cloud.</a:t>
            </a:r>
          </a:p>
        </p:txBody>
      </p:sp>
      <p:grpSp>
        <p:nvGrpSpPr>
          <p:cNvPr id="37" name="Group 37"/>
          <p:cNvGrpSpPr/>
          <p:nvPr/>
        </p:nvGrpSpPr>
        <p:grpSpPr>
          <a:xfrm>
            <a:off x="9251007" y="6260604"/>
            <a:ext cx="8201917" cy="1483816"/>
            <a:chOff x="0" y="0"/>
            <a:chExt cx="10935890" cy="1978422"/>
          </a:xfrm>
        </p:grpSpPr>
        <p:sp>
          <p:nvSpPr>
            <p:cNvPr id="38" name="Freeform 38"/>
            <p:cNvSpPr/>
            <p:nvPr/>
          </p:nvSpPr>
          <p:spPr>
            <a:xfrm>
              <a:off x="0" y="0"/>
              <a:ext cx="10935843" cy="1978406"/>
            </a:xfrm>
            <a:custGeom>
              <a:avLst/>
              <a:gdLst/>
              <a:ahLst/>
              <a:cxnLst/>
              <a:rect l="l" t="t" r="r" b="b"/>
              <a:pathLst>
                <a:path w="10935843" h="1978406">
                  <a:moveTo>
                    <a:pt x="0" y="201930"/>
                  </a:moveTo>
                  <a:cubicBezTo>
                    <a:pt x="0" y="90170"/>
                    <a:pt x="91948" y="0"/>
                    <a:pt x="204851" y="0"/>
                  </a:cubicBezTo>
                  <a:lnTo>
                    <a:pt x="10730992" y="0"/>
                  </a:lnTo>
                  <a:lnTo>
                    <a:pt x="10730992" y="19050"/>
                  </a:lnTo>
                  <a:lnTo>
                    <a:pt x="10730992" y="0"/>
                  </a:lnTo>
                  <a:cubicBezTo>
                    <a:pt x="10843895" y="0"/>
                    <a:pt x="10935843" y="90170"/>
                    <a:pt x="10935843" y="201930"/>
                  </a:cubicBezTo>
                  <a:lnTo>
                    <a:pt x="10916793" y="201930"/>
                  </a:lnTo>
                  <a:lnTo>
                    <a:pt x="10935843" y="201930"/>
                  </a:lnTo>
                  <a:lnTo>
                    <a:pt x="10935843" y="1776476"/>
                  </a:lnTo>
                  <a:lnTo>
                    <a:pt x="10916793" y="1776476"/>
                  </a:lnTo>
                  <a:lnTo>
                    <a:pt x="10935843" y="1776476"/>
                  </a:lnTo>
                  <a:cubicBezTo>
                    <a:pt x="10935843" y="1888236"/>
                    <a:pt x="10843895" y="1978406"/>
                    <a:pt x="10730992" y="1978406"/>
                  </a:cubicBezTo>
                  <a:lnTo>
                    <a:pt x="10730992" y="1959356"/>
                  </a:lnTo>
                  <a:lnTo>
                    <a:pt x="10730992" y="1978406"/>
                  </a:lnTo>
                  <a:lnTo>
                    <a:pt x="204851" y="1978406"/>
                  </a:lnTo>
                  <a:lnTo>
                    <a:pt x="204851" y="1959356"/>
                  </a:lnTo>
                  <a:lnTo>
                    <a:pt x="204851" y="1978406"/>
                  </a:lnTo>
                  <a:cubicBezTo>
                    <a:pt x="91948" y="1978406"/>
                    <a:pt x="0" y="1888236"/>
                    <a:pt x="0" y="1776476"/>
                  </a:cubicBezTo>
                  <a:lnTo>
                    <a:pt x="0" y="201930"/>
                  </a:lnTo>
                  <a:lnTo>
                    <a:pt x="19050" y="201930"/>
                  </a:lnTo>
                  <a:lnTo>
                    <a:pt x="0" y="201930"/>
                  </a:lnTo>
                  <a:moveTo>
                    <a:pt x="38100" y="201930"/>
                  </a:moveTo>
                  <a:lnTo>
                    <a:pt x="38100" y="1776476"/>
                  </a:lnTo>
                  <a:lnTo>
                    <a:pt x="19050" y="1776476"/>
                  </a:lnTo>
                  <a:lnTo>
                    <a:pt x="38100" y="1776476"/>
                  </a:lnTo>
                  <a:cubicBezTo>
                    <a:pt x="38100" y="1866646"/>
                    <a:pt x="112522" y="1940306"/>
                    <a:pt x="204851" y="1940306"/>
                  </a:cubicBezTo>
                  <a:lnTo>
                    <a:pt x="10730992" y="1940306"/>
                  </a:lnTo>
                  <a:cubicBezTo>
                    <a:pt x="10823322" y="1940306"/>
                    <a:pt x="10897743" y="1866646"/>
                    <a:pt x="10897743" y="1776476"/>
                  </a:cubicBezTo>
                  <a:lnTo>
                    <a:pt x="10897743" y="201930"/>
                  </a:lnTo>
                  <a:cubicBezTo>
                    <a:pt x="10897743" y="111760"/>
                    <a:pt x="10823322" y="38100"/>
                    <a:pt x="10730992" y="38100"/>
                  </a:cubicBezTo>
                  <a:lnTo>
                    <a:pt x="204851" y="38100"/>
                  </a:lnTo>
                  <a:lnTo>
                    <a:pt x="204851" y="19050"/>
                  </a:lnTo>
                  <a:lnTo>
                    <a:pt x="204851" y="38100"/>
                  </a:lnTo>
                  <a:cubicBezTo>
                    <a:pt x="112522" y="38100"/>
                    <a:pt x="38100" y="111760"/>
                    <a:pt x="38100" y="201930"/>
                  </a:cubicBezTo>
                  <a:close/>
                </a:path>
              </a:pathLst>
            </a:custGeom>
            <a:solidFill>
              <a:srgbClr val="C7C7D0"/>
            </a:solidFill>
          </p:spPr>
        </p:sp>
      </p:grpSp>
      <p:grpSp>
        <p:nvGrpSpPr>
          <p:cNvPr id="39" name="Group 39"/>
          <p:cNvGrpSpPr/>
          <p:nvPr/>
        </p:nvGrpSpPr>
        <p:grpSpPr>
          <a:xfrm>
            <a:off x="9236720" y="6274891"/>
            <a:ext cx="114300" cy="1455241"/>
            <a:chOff x="0" y="0"/>
            <a:chExt cx="152400" cy="1940322"/>
          </a:xfrm>
        </p:grpSpPr>
        <p:sp>
          <p:nvSpPr>
            <p:cNvPr id="40" name="Freeform 40"/>
            <p:cNvSpPr/>
            <p:nvPr/>
          </p:nvSpPr>
          <p:spPr>
            <a:xfrm>
              <a:off x="0" y="0"/>
              <a:ext cx="152400" cy="1940306"/>
            </a:xfrm>
            <a:custGeom>
              <a:avLst/>
              <a:gdLst/>
              <a:ahLst/>
              <a:cxnLst/>
              <a:rect l="l" t="t" r="r" b="b"/>
              <a:pathLst>
                <a:path w="152400" h="1940306">
                  <a:moveTo>
                    <a:pt x="0" y="76200"/>
                  </a:moveTo>
                  <a:cubicBezTo>
                    <a:pt x="0" y="34163"/>
                    <a:pt x="34163" y="0"/>
                    <a:pt x="76200" y="0"/>
                  </a:cubicBezTo>
                  <a:cubicBezTo>
                    <a:pt x="118237" y="0"/>
                    <a:pt x="152400" y="34163"/>
                    <a:pt x="152400" y="76200"/>
                  </a:cubicBezTo>
                  <a:lnTo>
                    <a:pt x="152400" y="1864106"/>
                  </a:lnTo>
                  <a:cubicBezTo>
                    <a:pt x="152400" y="1906143"/>
                    <a:pt x="118237" y="1940306"/>
                    <a:pt x="76200" y="1940306"/>
                  </a:cubicBezTo>
                  <a:cubicBezTo>
                    <a:pt x="34163" y="1940306"/>
                    <a:pt x="0" y="1906143"/>
                    <a:pt x="0" y="1864106"/>
                  </a:cubicBezTo>
                  <a:close/>
                </a:path>
              </a:pathLst>
            </a:custGeom>
            <a:solidFill>
              <a:srgbClr val="1B1B27"/>
            </a:solidFill>
          </p:spPr>
        </p:sp>
      </p:grpSp>
      <p:sp>
        <p:nvSpPr>
          <p:cNvPr id="41" name="TextBox 41"/>
          <p:cNvSpPr txBox="1"/>
          <p:nvPr/>
        </p:nvSpPr>
        <p:spPr>
          <a:xfrm>
            <a:off x="9622185" y="6536531"/>
            <a:ext cx="3033415" cy="388590"/>
          </a:xfrm>
          <a:prstGeom prst="rect">
            <a:avLst/>
          </a:prstGeom>
        </p:spPr>
        <p:txBody>
          <a:bodyPr lIns="0" tIns="0" rIns="0" bIns="0" rtlCol="0" anchor="t">
            <a:spAutoFit/>
          </a:bodyPr>
          <a:lstStyle/>
          <a:p>
            <a:pPr algn="l">
              <a:lnSpc>
                <a:spcPts val="2937"/>
              </a:lnSpc>
            </a:pPr>
            <a:r>
              <a:rPr lang="en-US" sz="2499">
                <a:solidFill>
                  <a:srgbClr val="3C3939"/>
                </a:solidFill>
                <a:latin typeface="Raleway"/>
                <a:ea typeface="Raleway"/>
                <a:cs typeface="Raleway"/>
                <a:sym typeface="Raleway"/>
              </a:rPr>
              <a:t>User-Friendly GUI</a:t>
            </a:r>
          </a:p>
        </p:txBody>
      </p:sp>
      <p:sp>
        <p:nvSpPr>
          <p:cNvPr id="42" name="TextBox 42"/>
          <p:cNvSpPr txBox="1"/>
          <p:nvPr/>
        </p:nvSpPr>
        <p:spPr>
          <a:xfrm>
            <a:off x="9622185" y="7023050"/>
            <a:ext cx="7545289" cy="360676"/>
          </a:xfrm>
          <a:prstGeom prst="rect">
            <a:avLst/>
          </a:prstGeom>
        </p:spPr>
        <p:txBody>
          <a:bodyPr lIns="0" tIns="0" rIns="0" bIns="0" rtlCol="0" anchor="t">
            <a:spAutoFit/>
          </a:bodyPr>
          <a:lstStyle/>
          <a:p>
            <a:pPr algn="l">
              <a:lnSpc>
                <a:spcPts val="3000"/>
              </a:lnSpc>
            </a:pPr>
            <a:r>
              <a:rPr lang="en-US" sz="2249" dirty="0">
                <a:solidFill>
                  <a:srgbClr val="3C3939"/>
                </a:solidFill>
                <a:latin typeface="Roboto"/>
                <a:ea typeface="Roboto"/>
                <a:cs typeface="Roboto"/>
                <a:sym typeface="Roboto"/>
              </a:rPr>
              <a:t>Easy-to-use graphical interface for non-technical staff.</a:t>
            </a:r>
          </a:p>
        </p:txBody>
      </p:sp>
      <p:grpSp>
        <p:nvGrpSpPr>
          <p:cNvPr id="43" name="Group 43"/>
          <p:cNvGrpSpPr/>
          <p:nvPr/>
        </p:nvGrpSpPr>
        <p:grpSpPr>
          <a:xfrm>
            <a:off x="835075" y="8055471"/>
            <a:ext cx="8201917" cy="1580864"/>
            <a:chOff x="0" y="0"/>
            <a:chExt cx="10935890" cy="1978422"/>
          </a:xfrm>
        </p:grpSpPr>
        <p:sp>
          <p:nvSpPr>
            <p:cNvPr id="44" name="Freeform 44"/>
            <p:cNvSpPr/>
            <p:nvPr/>
          </p:nvSpPr>
          <p:spPr>
            <a:xfrm>
              <a:off x="0" y="0"/>
              <a:ext cx="10935843" cy="1978406"/>
            </a:xfrm>
            <a:custGeom>
              <a:avLst/>
              <a:gdLst/>
              <a:ahLst/>
              <a:cxnLst/>
              <a:rect l="l" t="t" r="r" b="b"/>
              <a:pathLst>
                <a:path w="10935843" h="1978406">
                  <a:moveTo>
                    <a:pt x="0" y="201930"/>
                  </a:moveTo>
                  <a:cubicBezTo>
                    <a:pt x="0" y="90170"/>
                    <a:pt x="91948" y="0"/>
                    <a:pt x="204851" y="0"/>
                  </a:cubicBezTo>
                  <a:lnTo>
                    <a:pt x="10730992" y="0"/>
                  </a:lnTo>
                  <a:lnTo>
                    <a:pt x="10730992" y="19050"/>
                  </a:lnTo>
                  <a:lnTo>
                    <a:pt x="10730992" y="0"/>
                  </a:lnTo>
                  <a:cubicBezTo>
                    <a:pt x="10843895" y="0"/>
                    <a:pt x="10935843" y="90170"/>
                    <a:pt x="10935843" y="201930"/>
                  </a:cubicBezTo>
                  <a:lnTo>
                    <a:pt x="10916793" y="201930"/>
                  </a:lnTo>
                  <a:lnTo>
                    <a:pt x="10935843" y="201930"/>
                  </a:lnTo>
                  <a:lnTo>
                    <a:pt x="10935843" y="1776476"/>
                  </a:lnTo>
                  <a:lnTo>
                    <a:pt x="10916793" y="1776476"/>
                  </a:lnTo>
                  <a:lnTo>
                    <a:pt x="10935843" y="1776476"/>
                  </a:lnTo>
                  <a:cubicBezTo>
                    <a:pt x="10935843" y="1888236"/>
                    <a:pt x="10843895" y="1978406"/>
                    <a:pt x="10730992" y="1978406"/>
                  </a:cubicBezTo>
                  <a:lnTo>
                    <a:pt x="10730992" y="1959356"/>
                  </a:lnTo>
                  <a:lnTo>
                    <a:pt x="10730992" y="1978406"/>
                  </a:lnTo>
                  <a:lnTo>
                    <a:pt x="204851" y="1978406"/>
                  </a:lnTo>
                  <a:lnTo>
                    <a:pt x="204851" y="1959356"/>
                  </a:lnTo>
                  <a:lnTo>
                    <a:pt x="204851" y="1978406"/>
                  </a:lnTo>
                  <a:cubicBezTo>
                    <a:pt x="91948" y="1978406"/>
                    <a:pt x="0" y="1888236"/>
                    <a:pt x="0" y="1776476"/>
                  </a:cubicBezTo>
                  <a:lnTo>
                    <a:pt x="0" y="201930"/>
                  </a:lnTo>
                  <a:lnTo>
                    <a:pt x="19050" y="201930"/>
                  </a:lnTo>
                  <a:lnTo>
                    <a:pt x="0" y="201930"/>
                  </a:lnTo>
                  <a:moveTo>
                    <a:pt x="38100" y="201930"/>
                  </a:moveTo>
                  <a:lnTo>
                    <a:pt x="38100" y="1776476"/>
                  </a:lnTo>
                  <a:lnTo>
                    <a:pt x="19050" y="1776476"/>
                  </a:lnTo>
                  <a:lnTo>
                    <a:pt x="38100" y="1776476"/>
                  </a:lnTo>
                  <a:cubicBezTo>
                    <a:pt x="38100" y="1866646"/>
                    <a:pt x="112522" y="1940306"/>
                    <a:pt x="204851" y="1940306"/>
                  </a:cubicBezTo>
                  <a:lnTo>
                    <a:pt x="10730992" y="1940306"/>
                  </a:lnTo>
                  <a:cubicBezTo>
                    <a:pt x="10823322" y="1940306"/>
                    <a:pt x="10897743" y="1866646"/>
                    <a:pt x="10897743" y="1776476"/>
                  </a:cubicBezTo>
                  <a:lnTo>
                    <a:pt x="10897743" y="201930"/>
                  </a:lnTo>
                  <a:cubicBezTo>
                    <a:pt x="10897743" y="111760"/>
                    <a:pt x="10823322" y="38100"/>
                    <a:pt x="10730992" y="38100"/>
                  </a:cubicBezTo>
                  <a:lnTo>
                    <a:pt x="204851" y="38100"/>
                  </a:lnTo>
                  <a:lnTo>
                    <a:pt x="204851" y="19050"/>
                  </a:lnTo>
                  <a:lnTo>
                    <a:pt x="204851" y="38100"/>
                  </a:lnTo>
                  <a:cubicBezTo>
                    <a:pt x="112522" y="38100"/>
                    <a:pt x="38100" y="111760"/>
                    <a:pt x="38100" y="201930"/>
                  </a:cubicBezTo>
                  <a:close/>
                </a:path>
              </a:pathLst>
            </a:custGeom>
            <a:solidFill>
              <a:srgbClr val="C7C7D0"/>
            </a:solidFill>
          </p:spPr>
        </p:sp>
      </p:grpSp>
      <p:grpSp>
        <p:nvGrpSpPr>
          <p:cNvPr id="45" name="Group 45"/>
          <p:cNvGrpSpPr/>
          <p:nvPr/>
        </p:nvGrpSpPr>
        <p:grpSpPr>
          <a:xfrm>
            <a:off x="820788" y="8084029"/>
            <a:ext cx="114300" cy="1455241"/>
            <a:chOff x="0" y="0"/>
            <a:chExt cx="152400" cy="1940322"/>
          </a:xfrm>
        </p:grpSpPr>
        <p:sp>
          <p:nvSpPr>
            <p:cNvPr id="46" name="Freeform 46"/>
            <p:cNvSpPr/>
            <p:nvPr/>
          </p:nvSpPr>
          <p:spPr>
            <a:xfrm>
              <a:off x="0" y="0"/>
              <a:ext cx="152400" cy="1940306"/>
            </a:xfrm>
            <a:custGeom>
              <a:avLst/>
              <a:gdLst/>
              <a:ahLst/>
              <a:cxnLst/>
              <a:rect l="l" t="t" r="r" b="b"/>
              <a:pathLst>
                <a:path w="152400" h="1940306">
                  <a:moveTo>
                    <a:pt x="0" y="76200"/>
                  </a:moveTo>
                  <a:cubicBezTo>
                    <a:pt x="0" y="34163"/>
                    <a:pt x="34163" y="0"/>
                    <a:pt x="76200" y="0"/>
                  </a:cubicBezTo>
                  <a:cubicBezTo>
                    <a:pt x="118237" y="0"/>
                    <a:pt x="152400" y="34163"/>
                    <a:pt x="152400" y="76200"/>
                  </a:cubicBezTo>
                  <a:lnTo>
                    <a:pt x="152400" y="1864106"/>
                  </a:lnTo>
                  <a:cubicBezTo>
                    <a:pt x="152400" y="1906143"/>
                    <a:pt x="118237" y="1940306"/>
                    <a:pt x="76200" y="1940306"/>
                  </a:cubicBezTo>
                  <a:cubicBezTo>
                    <a:pt x="34163" y="1940306"/>
                    <a:pt x="0" y="1906143"/>
                    <a:pt x="0" y="1864106"/>
                  </a:cubicBezTo>
                  <a:close/>
                </a:path>
              </a:pathLst>
            </a:custGeom>
            <a:solidFill>
              <a:srgbClr val="1B1B27"/>
            </a:solidFill>
          </p:spPr>
        </p:sp>
      </p:grpSp>
      <p:sp>
        <p:nvSpPr>
          <p:cNvPr id="47" name="TextBox 47"/>
          <p:cNvSpPr txBox="1"/>
          <p:nvPr/>
        </p:nvSpPr>
        <p:spPr>
          <a:xfrm>
            <a:off x="1206252" y="8234361"/>
            <a:ext cx="3693170" cy="371897"/>
          </a:xfrm>
          <a:prstGeom prst="rect">
            <a:avLst/>
          </a:prstGeom>
        </p:spPr>
        <p:txBody>
          <a:bodyPr wrap="square" lIns="0" tIns="0" rIns="0" bIns="0" rtlCol="0" anchor="t">
            <a:spAutoFit/>
          </a:bodyPr>
          <a:lstStyle/>
          <a:p>
            <a:pPr algn="l">
              <a:lnSpc>
                <a:spcPts val="2937"/>
              </a:lnSpc>
            </a:pPr>
            <a:r>
              <a:rPr lang="en-US" sz="2499" dirty="0">
                <a:solidFill>
                  <a:srgbClr val="3C3939"/>
                </a:solidFill>
                <a:latin typeface="Raleway"/>
                <a:ea typeface="Raleway"/>
                <a:cs typeface="Raleway"/>
                <a:sym typeface="Raleway"/>
              </a:rPr>
              <a:t>Secure Record Keeping</a:t>
            </a:r>
          </a:p>
        </p:txBody>
      </p:sp>
      <p:sp>
        <p:nvSpPr>
          <p:cNvPr id="48" name="TextBox 48"/>
          <p:cNvSpPr txBox="1"/>
          <p:nvPr/>
        </p:nvSpPr>
        <p:spPr>
          <a:xfrm>
            <a:off x="1206252" y="8720881"/>
            <a:ext cx="7545289" cy="435918"/>
          </a:xfrm>
          <a:prstGeom prst="rect">
            <a:avLst/>
          </a:prstGeom>
        </p:spPr>
        <p:txBody>
          <a:bodyPr lIns="0" tIns="0" rIns="0" bIns="0" rtlCol="0" anchor="t">
            <a:spAutoFit/>
          </a:bodyPr>
          <a:lstStyle/>
          <a:p>
            <a:pPr algn="l">
              <a:lnSpc>
                <a:spcPts val="3000"/>
              </a:lnSpc>
            </a:pPr>
            <a:r>
              <a:rPr lang="en-US" sz="2249">
                <a:solidFill>
                  <a:srgbClr val="3C3939"/>
                </a:solidFill>
                <a:latin typeface="Roboto"/>
                <a:ea typeface="Roboto"/>
                <a:cs typeface="Roboto"/>
                <a:sym typeface="Roboto"/>
              </a:rPr>
              <a:t>Allows secure storage and retrieval of criminal records.</a:t>
            </a:r>
          </a:p>
        </p:txBody>
      </p:sp>
      <p:grpSp>
        <p:nvGrpSpPr>
          <p:cNvPr id="49" name="Group 49"/>
          <p:cNvGrpSpPr/>
          <p:nvPr/>
        </p:nvGrpSpPr>
        <p:grpSpPr>
          <a:xfrm>
            <a:off x="9251007" y="7958434"/>
            <a:ext cx="8201917" cy="1680865"/>
            <a:chOff x="0" y="0"/>
            <a:chExt cx="10935890" cy="1978422"/>
          </a:xfrm>
        </p:grpSpPr>
        <p:sp>
          <p:nvSpPr>
            <p:cNvPr id="50" name="Freeform 50"/>
            <p:cNvSpPr/>
            <p:nvPr/>
          </p:nvSpPr>
          <p:spPr>
            <a:xfrm>
              <a:off x="0" y="0"/>
              <a:ext cx="10935843" cy="1978406"/>
            </a:xfrm>
            <a:custGeom>
              <a:avLst/>
              <a:gdLst/>
              <a:ahLst/>
              <a:cxnLst/>
              <a:rect l="l" t="t" r="r" b="b"/>
              <a:pathLst>
                <a:path w="10935843" h="1978406">
                  <a:moveTo>
                    <a:pt x="0" y="201930"/>
                  </a:moveTo>
                  <a:cubicBezTo>
                    <a:pt x="0" y="90170"/>
                    <a:pt x="91948" y="0"/>
                    <a:pt x="204851" y="0"/>
                  </a:cubicBezTo>
                  <a:lnTo>
                    <a:pt x="10730992" y="0"/>
                  </a:lnTo>
                  <a:lnTo>
                    <a:pt x="10730992" y="19050"/>
                  </a:lnTo>
                  <a:lnTo>
                    <a:pt x="10730992" y="0"/>
                  </a:lnTo>
                  <a:cubicBezTo>
                    <a:pt x="10843895" y="0"/>
                    <a:pt x="10935843" y="90170"/>
                    <a:pt x="10935843" y="201930"/>
                  </a:cubicBezTo>
                  <a:lnTo>
                    <a:pt x="10916793" y="201930"/>
                  </a:lnTo>
                  <a:lnTo>
                    <a:pt x="10935843" y="201930"/>
                  </a:lnTo>
                  <a:lnTo>
                    <a:pt x="10935843" y="1776476"/>
                  </a:lnTo>
                  <a:lnTo>
                    <a:pt x="10916793" y="1776476"/>
                  </a:lnTo>
                  <a:lnTo>
                    <a:pt x="10935843" y="1776476"/>
                  </a:lnTo>
                  <a:cubicBezTo>
                    <a:pt x="10935843" y="1888236"/>
                    <a:pt x="10843895" y="1978406"/>
                    <a:pt x="10730992" y="1978406"/>
                  </a:cubicBezTo>
                  <a:lnTo>
                    <a:pt x="10730992" y="1959356"/>
                  </a:lnTo>
                  <a:lnTo>
                    <a:pt x="10730992" y="1978406"/>
                  </a:lnTo>
                  <a:lnTo>
                    <a:pt x="204851" y="1978406"/>
                  </a:lnTo>
                  <a:lnTo>
                    <a:pt x="204851" y="1959356"/>
                  </a:lnTo>
                  <a:lnTo>
                    <a:pt x="204851" y="1978406"/>
                  </a:lnTo>
                  <a:cubicBezTo>
                    <a:pt x="91948" y="1978406"/>
                    <a:pt x="0" y="1888236"/>
                    <a:pt x="0" y="1776476"/>
                  </a:cubicBezTo>
                  <a:lnTo>
                    <a:pt x="0" y="201930"/>
                  </a:lnTo>
                  <a:lnTo>
                    <a:pt x="19050" y="201930"/>
                  </a:lnTo>
                  <a:lnTo>
                    <a:pt x="0" y="201930"/>
                  </a:lnTo>
                  <a:moveTo>
                    <a:pt x="38100" y="201930"/>
                  </a:moveTo>
                  <a:lnTo>
                    <a:pt x="38100" y="1776476"/>
                  </a:lnTo>
                  <a:lnTo>
                    <a:pt x="19050" y="1776476"/>
                  </a:lnTo>
                  <a:lnTo>
                    <a:pt x="38100" y="1776476"/>
                  </a:lnTo>
                  <a:cubicBezTo>
                    <a:pt x="38100" y="1866646"/>
                    <a:pt x="112522" y="1940306"/>
                    <a:pt x="204851" y="1940306"/>
                  </a:cubicBezTo>
                  <a:lnTo>
                    <a:pt x="10730992" y="1940306"/>
                  </a:lnTo>
                  <a:cubicBezTo>
                    <a:pt x="10823322" y="1940306"/>
                    <a:pt x="10897743" y="1866646"/>
                    <a:pt x="10897743" y="1776476"/>
                  </a:cubicBezTo>
                  <a:lnTo>
                    <a:pt x="10897743" y="201930"/>
                  </a:lnTo>
                  <a:cubicBezTo>
                    <a:pt x="10897743" y="111760"/>
                    <a:pt x="10823322" y="38100"/>
                    <a:pt x="10730992" y="38100"/>
                  </a:cubicBezTo>
                  <a:lnTo>
                    <a:pt x="204851" y="38100"/>
                  </a:lnTo>
                  <a:lnTo>
                    <a:pt x="204851" y="19050"/>
                  </a:lnTo>
                  <a:lnTo>
                    <a:pt x="204851" y="38100"/>
                  </a:lnTo>
                  <a:cubicBezTo>
                    <a:pt x="112522" y="38100"/>
                    <a:pt x="38100" y="111760"/>
                    <a:pt x="38100" y="201930"/>
                  </a:cubicBezTo>
                  <a:close/>
                </a:path>
              </a:pathLst>
            </a:custGeom>
            <a:solidFill>
              <a:srgbClr val="C7C7D0"/>
            </a:solidFill>
          </p:spPr>
        </p:sp>
      </p:grpSp>
      <p:grpSp>
        <p:nvGrpSpPr>
          <p:cNvPr id="51" name="Group 51"/>
          <p:cNvGrpSpPr/>
          <p:nvPr/>
        </p:nvGrpSpPr>
        <p:grpSpPr>
          <a:xfrm>
            <a:off x="9236720" y="8084029"/>
            <a:ext cx="114300" cy="1455241"/>
            <a:chOff x="0" y="0"/>
            <a:chExt cx="152400" cy="1940322"/>
          </a:xfrm>
        </p:grpSpPr>
        <p:sp>
          <p:nvSpPr>
            <p:cNvPr id="52" name="Freeform 52"/>
            <p:cNvSpPr/>
            <p:nvPr/>
          </p:nvSpPr>
          <p:spPr>
            <a:xfrm>
              <a:off x="0" y="0"/>
              <a:ext cx="152400" cy="1940306"/>
            </a:xfrm>
            <a:custGeom>
              <a:avLst/>
              <a:gdLst/>
              <a:ahLst/>
              <a:cxnLst/>
              <a:rect l="l" t="t" r="r" b="b"/>
              <a:pathLst>
                <a:path w="152400" h="1940306">
                  <a:moveTo>
                    <a:pt x="0" y="76200"/>
                  </a:moveTo>
                  <a:cubicBezTo>
                    <a:pt x="0" y="34163"/>
                    <a:pt x="34163" y="0"/>
                    <a:pt x="76200" y="0"/>
                  </a:cubicBezTo>
                  <a:cubicBezTo>
                    <a:pt x="118237" y="0"/>
                    <a:pt x="152400" y="34163"/>
                    <a:pt x="152400" y="76200"/>
                  </a:cubicBezTo>
                  <a:lnTo>
                    <a:pt x="152400" y="1864106"/>
                  </a:lnTo>
                  <a:cubicBezTo>
                    <a:pt x="152400" y="1906143"/>
                    <a:pt x="118237" y="1940306"/>
                    <a:pt x="76200" y="1940306"/>
                  </a:cubicBezTo>
                  <a:cubicBezTo>
                    <a:pt x="34163" y="1940306"/>
                    <a:pt x="0" y="1906143"/>
                    <a:pt x="0" y="1864106"/>
                  </a:cubicBezTo>
                  <a:close/>
                </a:path>
              </a:pathLst>
            </a:custGeom>
            <a:solidFill>
              <a:srgbClr val="1B1B27"/>
            </a:solidFill>
          </p:spPr>
        </p:sp>
      </p:grpSp>
      <p:sp>
        <p:nvSpPr>
          <p:cNvPr id="53" name="TextBox 53"/>
          <p:cNvSpPr txBox="1"/>
          <p:nvPr/>
        </p:nvSpPr>
        <p:spPr>
          <a:xfrm>
            <a:off x="9622184" y="8234362"/>
            <a:ext cx="3590479" cy="371897"/>
          </a:xfrm>
          <a:prstGeom prst="rect">
            <a:avLst/>
          </a:prstGeom>
        </p:spPr>
        <p:txBody>
          <a:bodyPr wrap="square" lIns="0" tIns="0" rIns="0" bIns="0" rtlCol="0" anchor="t">
            <a:spAutoFit/>
          </a:bodyPr>
          <a:lstStyle/>
          <a:p>
            <a:pPr algn="l">
              <a:lnSpc>
                <a:spcPts val="2937"/>
              </a:lnSpc>
            </a:pPr>
            <a:r>
              <a:rPr lang="en-US" sz="2499" dirty="0">
                <a:solidFill>
                  <a:srgbClr val="3C3939"/>
                </a:solidFill>
                <a:latin typeface="Raleway"/>
                <a:ea typeface="Raleway"/>
                <a:cs typeface="Raleway"/>
                <a:sym typeface="Raleway"/>
              </a:rPr>
              <a:t>Scalable Future Growth</a:t>
            </a:r>
          </a:p>
        </p:txBody>
      </p:sp>
      <p:sp>
        <p:nvSpPr>
          <p:cNvPr id="54" name="TextBox 54"/>
          <p:cNvSpPr txBox="1"/>
          <p:nvPr/>
        </p:nvSpPr>
        <p:spPr>
          <a:xfrm>
            <a:off x="9622185" y="8720881"/>
            <a:ext cx="7545289" cy="435918"/>
          </a:xfrm>
          <a:prstGeom prst="rect">
            <a:avLst/>
          </a:prstGeom>
        </p:spPr>
        <p:txBody>
          <a:bodyPr lIns="0" tIns="0" rIns="0" bIns="0" rtlCol="0" anchor="t">
            <a:spAutoFit/>
          </a:bodyPr>
          <a:lstStyle/>
          <a:p>
            <a:pPr algn="l">
              <a:lnSpc>
                <a:spcPts val="3000"/>
              </a:lnSpc>
            </a:pPr>
            <a:r>
              <a:rPr lang="en-US" sz="2249" b="1" dirty="0">
                <a:solidFill>
                  <a:srgbClr val="3C3939"/>
                </a:solidFill>
                <a:latin typeface="Roboto Bold"/>
                <a:ea typeface="Roboto Bold"/>
                <a:cs typeface="Roboto Bold"/>
                <a:sym typeface="Roboto Bold"/>
              </a:rPr>
              <a:t>Scalable</a:t>
            </a:r>
            <a:r>
              <a:rPr lang="en-US" sz="2249" dirty="0">
                <a:solidFill>
                  <a:srgbClr val="3C3939"/>
                </a:solidFill>
                <a:latin typeface="Roboto"/>
                <a:ea typeface="Roboto"/>
                <a:cs typeface="Roboto"/>
                <a:sym typeface="Roboto"/>
              </a:rPr>
              <a:t> to add more cameras or alert channels in the future.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IN" dirty="0"/>
            </a:p>
          </p:txBody>
        </p:sp>
      </p:grpSp>
      <p:sp>
        <p:nvSpPr>
          <p:cNvPr id="6" name="TextBox 6"/>
          <p:cNvSpPr txBox="1"/>
          <p:nvPr/>
        </p:nvSpPr>
        <p:spPr>
          <a:xfrm>
            <a:off x="1270782" y="961269"/>
            <a:ext cx="5254950" cy="591893"/>
          </a:xfrm>
          <a:prstGeom prst="rect">
            <a:avLst/>
          </a:prstGeom>
        </p:spPr>
        <p:txBody>
          <a:bodyPr lIns="0" tIns="0" rIns="0" bIns="0" rtlCol="0" anchor="t">
            <a:spAutoFit/>
          </a:bodyPr>
          <a:lstStyle/>
          <a:p>
            <a:pPr algn="l">
              <a:lnSpc>
                <a:spcPts val="4375"/>
              </a:lnSpc>
            </a:pPr>
            <a:r>
              <a:rPr lang="en-US" sz="5500"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Future Scope :</a:t>
            </a:r>
          </a:p>
        </p:txBody>
      </p:sp>
      <p:grpSp>
        <p:nvGrpSpPr>
          <p:cNvPr id="7" name="Group 7"/>
          <p:cNvGrpSpPr/>
          <p:nvPr/>
        </p:nvGrpSpPr>
        <p:grpSpPr>
          <a:xfrm>
            <a:off x="917264" y="2441939"/>
            <a:ext cx="973174" cy="1089869"/>
            <a:chOff x="0" y="0"/>
            <a:chExt cx="1297565" cy="1453158"/>
          </a:xfrm>
        </p:grpSpPr>
        <p:sp>
          <p:nvSpPr>
            <p:cNvPr id="8" name="Freeform 8"/>
            <p:cNvSpPr/>
            <p:nvPr/>
          </p:nvSpPr>
          <p:spPr>
            <a:xfrm>
              <a:off x="6350" y="6350"/>
              <a:ext cx="1284986" cy="1440434"/>
            </a:xfrm>
            <a:custGeom>
              <a:avLst/>
              <a:gdLst/>
              <a:ahLst/>
              <a:cxnLst/>
              <a:rect l="l" t="t" r="r" b="b"/>
              <a:pathLst>
                <a:path w="1284986" h="1440434">
                  <a:moveTo>
                    <a:pt x="0" y="643128"/>
                  </a:moveTo>
                  <a:cubicBezTo>
                    <a:pt x="0" y="287909"/>
                    <a:pt x="287655" y="0"/>
                    <a:pt x="642493" y="0"/>
                  </a:cubicBezTo>
                  <a:cubicBezTo>
                    <a:pt x="997331" y="0"/>
                    <a:pt x="1284986" y="287909"/>
                    <a:pt x="1284986" y="643128"/>
                  </a:cubicBezTo>
                  <a:lnTo>
                    <a:pt x="1284986" y="797306"/>
                  </a:lnTo>
                  <a:cubicBezTo>
                    <a:pt x="1284986" y="1152525"/>
                    <a:pt x="997331" y="1440434"/>
                    <a:pt x="642493" y="1440434"/>
                  </a:cubicBezTo>
                  <a:cubicBezTo>
                    <a:pt x="287655" y="1440434"/>
                    <a:pt x="0" y="1152525"/>
                    <a:pt x="0" y="797306"/>
                  </a:cubicBezTo>
                  <a:close/>
                </a:path>
              </a:pathLst>
            </a:custGeom>
            <a:solidFill>
              <a:srgbClr val="E1E1EA"/>
            </a:solidFill>
          </p:spPr>
        </p:sp>
        <p:sp>
          <p:nvSpPr>
            <p:cNvPr id="9" name="Freeform 9"/>
            <p:cNvSpPr/>
            <p:nvPr/>
          </p:nvSpPr>
          <p:spPr>
            <a:xfrm>
              <a:off x="0" y="0"/>
              <a:ext cx="1297686" cy="1453134"/>
            </a:xfrm>
            <a:custGeom>
              <a:avLst/>
              <a:gdLst/>
              <a:ahLst/>
              <a:cxnLst/>
              <a:rect l="l" t="t" r="r" b="b"/>
              <a:pathLst>
                <a:path w="1297686" h="1453134">
                  <a:moveTo>
                    <a:pt x="0" y="649478"/>
                  </a:moveTo>
                  <a:cubicBezTo>
                    <a:pt x="0" y="290830"/>
                    <a:pt x="290449" y="0"/>
                    <a:pt x="648843" y="0"/>
                  </a:cubicBezTo>
                  <a:cubicBezTo>
                    <a:pt x="650113" y="0"/>
                    <a:pt x="651256" y="381"/>
                    <a:pt x="652272" y="1016"/>
                  </a:cubicBezTo>
                  <a:lnTo>
                    <a:pt x="648843" y="6350"/>
                  </a:lnTo>
                  <a:lnTo>
                    <a:pt x="648843" y="0"/>
                  </a:lnTo>
                  <a:lnTo>
                    <a:pt x="648843" y="6350"/>
                  </a:lnTo>
                  <a:lnTo>
                    <a:pt x="648843" y="0"/>
                  </a:lnTo>
                  <a:cubicBezTo>
                    <a:pt x="1007110" y="0"/>
                    <a:pt x="1297686" y="290830"/>
                    <a:pt x="1297686" y="649478"/>
                  </a:cubicBezTo>
                  <a:lnTo>
                    <a:pt x="1297686" y="803656"/>
                  </a:lnTo>
                  <a:lnTo>
                    <a:pt x="1291336" y="803656"/>
                  </a:lnTo>
                  <a:lnTo>
                    <a:pt x="1297686" y="803656"/>
                  </a:lnTo>
                  <a:cubicBezTo>
                    <a:pt x="1297686" y="1162304"/>
                    <a:pt x="1007237" y="1453134"/>
                    <a:pt x="648843" y="1453134"/>
                  </a:cubicBezTo>
                  <a:lnTo>
                    <a:pt x="648843" y="1446784"/>
                  </a:lnTo>
                  <a:lnTo>
                    <a:pt x="648843" y="1440434"/>
                  </a:lnTo>
                  <a:lnTo>
                    <a:pt x="648843" y="1446784"/>
                  </a:lnTo>
                  <a:lnTo>
                    <a:pt x="648843" y="1453134"/>
                  </a:lnTo>
                  <a:cubicBezTo>
                    <a:pt x="290449" y="1453134"/>
                    <a:pt x="0" y="1162431"/>
                    <a:pt x="0" y="803656"/>
                  </a:cubicBezTo>
                  <a:lnTo>
                    <a:pt x="0" y="649478"/>
                  </a:lnTo>
                  <a:lnTo>
                    <a:pt x="6350" y="649478"/>
                  </a:lnTo>
                  <a:lnTo>
                    <a:pt x="0" y="649478"/>
                  </a:lnTo>
                  <a:moveTo>
                    <a:pt x="12700" y="649478"/>
                  </a:moveTo>
                  <a:lnTo>
                    <a:pt x="12700" y="803656"/>
                  </a:lnTo>
                  <a:lnTo>
                    <a:pt x="6350" y="803656"/>
                  </a:lnTo>
                  <a:lnTo>
                    <a:pt x="12700" y="803656"/>
                  </a:lnTo>
                  <a:cubicBezTo>
                    <a:pt x="12700" y="1155319"/>
                    <a:pt x="297434" y="1440434"/>
                    <a:pt x="648843" y="1440434"/>
                  </a:cubicBezTo>
                  <a:cubicBezTo>
                    <a:pt x="652399" y="1440434"/>
                    <a:pt x="655193" y="1443228"/>
                    <a:pt x="655193" y="1446784"/>
                  </a:cubicBezTo>
                  <a:cubicBezTo>
                    <a:pt x="655193" y="1450340"/>
                    <a:pt x="652399" y="1453134"/>
                    <a:pt x="648843" y="1453134"/>
                  </a:cubicBezTo>
                  <a:cubicBezTo>
                    <a:pt x="645287" y="1453134"/>
                    <a:pt x="642493" y="1450340"/>
                    <a:pt x="642493" y="1446784"/>
                  </a:cubicBezTo>
                  <a:cubicBezTo>
                    <a:pt x="642493" y="1443228"/>
                    <a:pt x="645287" y="1440434"/>
                    <a:pt x="648843" y="1440434"/>
                  </a:cubicBezTo>
                  <a:cubicBezTo>
                    <a:pt x="1000125" y="1440434"/>
                    <a:pt x="1284986" y="1155319"/>
                    <a:pt x="1284986" y="803656"/>
                  </a:cubicBezTo>
                  <a:lnTo>
                    <a:pt x="1284986" y="649478"/>
                  </a:lnTo>
                  <a:lnTo>
                    <a:pt x="1291336" y="649478"/>
                  </a:lnTo>
                  <a:lnTo>
                    <a:pt x="1284986" y="649478"/>
                  </a:lnTo>
                  <a:cubicBezTo>
                    <a:pt x="1284859" y="297815"/>
                    <a:pt x="1000125" y="12700"/>
                    <a:pt x="648843" y="12700"/>
                  </a:cubicBezTo>
                  <a:cubicBezTo>
                    <a:pt x="647573" y="12700"/>
                    <a:pt x="646430" y="12319"/>
                    <a:pt x="645414" y="11684"/>
                  </a:cubicBezTo>
                  <a:lnTo>
                    <a:pt x="648843" y="6350"/>
                  </a:lnTo>
                  <a:lnTo>
                    <a:pt x="648843" y="12700"/>
                  </a:lnTo>
                  <a:cubicBezTo>
                    <a:pt x="297434" y="12700"/>
                    <a:pt x="12700" y="297815"/>
                    <a:pt x="12700" y="649478"/>
                  </a:cubicBezTo>
                  <a:close/>
                </a:path>
              </a:pathLst>
            </a:custGeom>
            <a:solidFill>
              <a:srgbClr val="C7C7D0"/>
            </a:solidFill>
          </p:spPr>
        </p:sp>
      </p:grpSp>
      <p:sp>
        <p:nvSpPr>
          <p:cNvPr id="10" name="TextBox 10"/>
          <p:cNvSpPr txBox="1"/>
          <p:nvPr/>
        </p:nvSpPr>
        <p:spPr>
          <a:xfrm>
            <a:off x="2566588" y="2783640"/>
            <a:ext cx="3601790" cy="168297"/>
          </a:xfrm>
          <a:prstGeom prst="rect">
            <a:avLst/>
          </a:prstGeom>
        </p:spPr>
        <p:txBody>
          <a:bodyPr lIns="0" tIns="0" rIns="0" bIns="0" rtlCol="0" anchor="t">
            <a:spAutoFit/>
          </a:bodyPr>
          <a:lstStyle/>
          <a:p>
            <a:pPr algn="l">
              <a:lnSpc>
                <a:spcPts val="2187"/>
              </a:lnSpc>
            </a:pPr>
            <a:r>
              <a:rPr lang="en-US" sz="3125">
                <a:solidFill>
                  <a:srgbClr val="3C3939"/>
                </a:solidFill>
                <a:latin typeface="Raleway"/>
                <a:ea typeface="Raleway"/>
                <a:cs typeface="Raleway"/>
                <a:sym typeface="Raleway"/>
              </a:rPr>
              <a:t>Mobile Application</a:t>
            </a:r>
          </a:p>
        </p:txBody>
      </p:sp>
      <p:sp>
        <p:nvSpPr>
          <p:cNvPr id="11" name="TextBox 11"/>
          <p:cNvSpPr txBox="1"/>
          <p:nvPr/>
        </p:nvSpPr>
        <p:spPr>
          <a:xfrm>
            <a:off x="2528381" y="3260288"/>
            <a:ext cx="6882761" cy="244499"/>
          </a:xfrm>
          <a:prstGeom prst="rect">
            <a:avLst/>
          </a:prstGeom>
        </p:spPr>
        <p:txBody>
          <a:bodyPr lIns="0" tIns="0" rIns="0" bIns="0" rtlCol="0" anchor="t">
            <a:spAutoFit/>
          </a:bodyPr>
          <a:lstStyle/>
          <a:p>
            <a:pPr algn="l">
              <a:lnSpc>
                <a:spcPts val="2249"/>
              </a:lnSpc>
            </a:pPr>
            <a:r>
              <a:rPr lang="en-US" sz="2499" b="1" dirty="0">
                <a:solidFill>
                  <a:srgbClr val="3C3939"/>
                </a:solidFill>
                <a:latin typeface="Roboto Bold"/>
                <a:ea typeface="Roboto Bold"/>
                <a:cs typeface="Roboto Bold"/>
                <a:sym typeface="Roboto Bold"/>
              </a:rPr>
              <a:t>App</a:t>
            </a:r>
            <a:r>
              <a:rPr lang="en-US" sz="2499" dirty="0">
                <a:solidFill>
                  <a:srgbClr val="3C3939"/>
                </a:solidFill>
                <a:latin typeface="Roboto"/>
                <a:ea typeface="Roboto"/>
                <a:cs typeface="Roboto"/>
                <a:sym typeface="Roboto"/>
              </a:rPr>
              <a:t> version for real-time alerts on smartphones.</a:t>
            </a:r>
          </a:p>
        </p:txBody>
      </p:sp>
      <p:sp>
        <p:nvSpPr>
          <p:cNvPr id="12" name="TextBox 12"/>
          <p:cNvSpPr txBox="1"/>
          <p:nvPr/>
        </p:nvSpPr>
        <p:spPr>
          <a:xfrm>
            <a:off x="2566588" y="4716211"/>
            <a:ext cx="5250606" cy="204192"/>
          </a:xfrm>
          <a:prstGeom prst="rect">
            <a:avLst/>
          </a:prstGeom>
        </p:spPr>
        <p:txBody>
          <a:bodyPr lIns="0" tIns="0" rIns="0" bIns="0" rtlCol="0" anchor="t">
            <a:spAutoFit/>
          </a:bodyPr>
          <a:lstStyle/>
          <a:p>
            <a:pPr algn="l">
              <a:lnSpc>
                <a:spcPts val="2187"/>
              </a:lnSpc>
            </a:pPr>
            <a:r>
              <a:rPr lang="en-US" sz="3000">
                <a:solidFill>
                  <a:srgbClr val="3C3939"/>
                </a:solidFill>
                <a:latin typeface="Raleway"/>
                <a:ea typeface="Raleway"/>
                <a:cs typeface="Raleway"/>
                <a:sym typeface="Raleway"/>
              </a:rPr>
              <a:t>Law Enforcement Integration</a:t>
            </a:r>
          </a:p>
        </p:txBody>
      </p:sp>
      <p:sp>
        <p:nvSpPr>
          <p:cNvPr id="13" name="TextBox 13"/>
          <p:cNvSpPr txBox="1"/>
          <p:nvPr/>
        </p:nvSpPr>
        <p:spPr>
          <a:xfrm>
            <a:off x="2566588" y="5146920"/>
            <a:ext cx="6352371" cy="244499"/>
          </a:xfrm>
          <a:prstGeom prst="rect">
            <a:avLst/>
          </a:prstGeom>
        </p:spPr>
        <p:txBody>
          <a:bodyPr lIns="0" tIns="0" rIns="0" bIns="0" rtlCol="0" anchor="t">
            <a:spAutoFit/>
          </a:bodyPr>
          <a:lstStyle/>
          <a:p>
            <a:pPr algn="l">
              <a:lnSpc>
                <a:spcPts val="2249"/>
              </a:lnSpc>
            </a:pPr>
            <a:r>
              <a:rPr lang="en-US" sz="2499" b="1">
                <a:solidFill>
                  <a:srgbClr val="3C3939"/>
                </a:solidFill>
                <a:latin typeface="Roboto Bold"/>
                <a:ea typeface="Roboto Bold"/>
                <a:cs typeface="Roboto Bold"/>
                <a:sym typeface="Roboto Bold"/>
              </a:rPr>
              <a:t>Integrate</a:t>
            </a:r>
            <a:r>
              <a:rPr lang="en-US" sz="2499">
                <a:solidFill>
                  <a:srgbClr val="3C3939"/>
                </a:solidFill>
                <a:latin typeface="Roboto"/>
                <a:ea typeface="Roboto"/>
                <a:cs typeface="Roboto"/>
                <a:sym typeface="Roboto"/>
              </a:rPr>
              <a:t> with law enforcement databases</a:t>
            </a:r>
          </a:p>
        </p:txBody>
      </p:sp>
      <p:sp>
        <p:nvSpPr>
          <p:cNvPr id="14" name="TextBox 14"/>
          <p:cNvSpPr txBox="1"/>
          <p:nvPr/>
        </p:nvSpPr>
        <p:spPr>
          <a:xfrm>
            <a:off x="2549111" y="6736849"/>
            <a:ext cx="4830635" cy="168298"/>
          </a:xfrm>
          <a:prstGeom prst="rect">
            <a:avLst/>
          </a:prstGeom>
        </p:spPr>
        <p:txBody>
          <a:bodyPr lIns="0" tIns="0" rIns="0" bIns="0" rtlCol="0" anchor="t">
            <a:spAutoFit/>
          </a:bodyPr>
          <a:lstStyle/>
          <a:p>
            <a:pPr algn="l">
              <a:lnSpc>
                <a:spcPts val="2187"/>
              </a:lnSpc>
            </a:pPr>
            <a:r>
              <a:rPr lang="en-US" sz="3125">
                <a:solidFill>
                  <a:srgbClr val="3C3939"/>
                </a:solidFill>
                <a:latin typeface="Raleway"/>
                <a:ea typeface="Raleway"/>
                <a:cs typeface="Raleway"/>
                <a:sym typeface="Raleway"/>
              </a:rPr>
              <a:t>Voice &amp; Alarm Integration</a:t>
            </a:r>
          </a:p>
        </p:txBody>
      </p:sp>
      <p:sp>
        <p:nvSpPr>
          <p:cNvPr id="15" name="TextBox 15"/>
          <p:cNvSpPr txBox="1"/>
          <p:nvPr/>
        </p:nvSpPr>
        <p:spPr>
          <a:xfrm>
            <a:off x="2549111" y="7149166"/>
            <a:ext cx="6138482" cy="414235"/>
          </a:xfrm>
          <a:prstGeom prst="rect">
            <a:avLst/>
          </a:prstGeom>
        </p:spPr>
        <p:txBody>
          <a:bodyPr lIns="0" tIns="0" rIns="0" bIns="0" rtlCol="0" anchor="t">
            <a:spAutoFit/>
          </a:bodyPr>
          <a:lstStyle/>
          <a:p>
            <a:pPr algn="l">
              <a:lnSpc>
                <a:spcPts val="2249"/>
              </a:lnSpc>
            </a:pPr>
            <a:r>
              <a:rPr lang="en-US" sz="2499" dirty="0">
                <a:solidFill>
                  <a:srgbClr val="3C3939"/>
                </a:solidFill>
                <a:latin typeface="Roboto"/>
                <a:ea typeface="Roboto"/>
                <a:cs typeface="Roboto"/>
                <a:sym typeface="Roboto"/>
              </a:rPr>
              <a:t>Add voice alert or alarm integration</a:t>
            </a:r>
          </a:p>
        </p:txBody>
      </p:sp>
      <p:sp>
        <p:nvSpPr>
          <p:cNvPr id="16" name="TextBox 16"/>
          <p:cNvSpPr txBox="1"/>
          <p:nvPr/>
        </p:nvSpPr>
        <p:spPr>
          <a:xfrm>
            <a:off x="11857125" y="2762039"/>
            <a:ext cx="4678275" cy="307456"/>
          </a:xfrm>
          <a:prstGeom prst="rect">
            <a:avLst/>
          </a:prstGeom>
        </p:spPr>
        <p:txBody>
          <a:bodyPr wrap="square" lIns="0" tIns="0" rIns="0" bIns="0" rtlCol="0" anchor="t">
            <a:spAutoFit/>
          </a:bodyPr>
          <a:lstStyle/>
          <a:p>
            <a:pPr algn="l">
              <a:lnSpc>
                <a:spcPts val="2187"/>
              </a:lnSpc>
            </a:pPr>
            <a:r>
              <a:rPr lang="en-US" sz="3125" dirty="0">
                <a:solidFill>
                  <a:srgbClr val="3C3939"/>
                </a:solidFill>
                <a:latin typeface="Raleway"/>
                <a:ea typeface="Raleway"/>
                <a:cs typeface="Raleway"/>
                <a:sym typeface="Raleway"/>
              </a:rPr>
              <a:t>Multi-Camera Dashboard</a:t>
            </a:r>
          </a:p>
        </p:txBody>
      </p:sp>
      <p:sp>
        <p:nvSpPr>
          <p:cNvPr id="17" name="TextBox 17"/>
          <p:cNvSpPr txBox="1"/>
          <p:nvPr/>
        </p:nvSpPr>
        <p:spPr>
          <a:xfrm>
            <a:off x="11883449" y="3237992"/>
            <a:ext cx="16127611" cy="221456"/>
          </a:xfrm>
          <a:prstGeom prst="rect">
            <a:avLst/>
          </a:prstGeom>
        </p:spPr>
        <p:txBody>
          <a:bodyPr lIns="0" tIns="0" rIns="0" bIns="0" rtlCol="0" anchor="t">
            <a:spAutoFit/>
          </a:bodyPr>
          <a:lstStyle/>
          <a:p>
            <a:pPr algn="l">
              <a:lnSpc>
                <a:spcPts val="2249"/>
              </a:lnSpc>
            </a:pPr>
            <a:r>
              <a:rPr lang="en-US" sz="2499" dirty="0">
                <a:solidFill>
                  <a:srgbClr val="3C3939"/>
                </a:solidFill>
                <a:latin typeface="Roboto"/>
                <a:ea typeface="Roboto"/>
                <a:cs typeface="Roboto"/>
                <a:sym typeface="Roboto"/>
              </a:rPr>
              <a:t>Support multi-camera dashboard.</a:t>
            </a:r>
          </a:p>
        </p:txBody>
      </p:sp>
      <p:sp>
        <p:nvSpPr>
          <p:cNvPr id="18" name="TextBox 18"/>
          <p:cNvSpPr txBox="1"/>
          <p:nvPr/>
        </p:nvSpPr>
        <p:spPr>
          <a:xfrm>
            <a:off x="11835429" y="4682886"/>
            <a:ext cx="4351408" cy="69261"/>
          </a:xfrm>
          <a:prstGeom prst="rect">
            <a:avLst/>
          </a:prstGeom>
        </p:spPr>
        <p:txBody>
          <a:bodyPr lIns="0" tIns="0" rIns="0" bIns="0" rtlCol="0" anchor="t">
            <a:spAutoFit/>
          </a:bodyPr>
          <a:lstStyle/>
          <a:p>
            <a:pPr algn="l">
              <a:lnSpc>
                <a:spcPts val="2187"/>
              </a:lnSpc>
            </a:pPr>
            <a:r>
              <a:rPr lang="en-US" sz="3125">
                <a:solidFill>
                  <a:srgbClr val="3C3939"/>
                </a:solidFill>
                <a:latin typeface="Raleway"/>
                <a:ea typeface="Raleway"/>
                <a:cs typeface="Raleway"/>
                <a:sym typeface="Raleway"/>
              </a:rPr>
              <a:t>Behavioral Analysis</a:t>
            </a:r>
          </a:p>
        </p:txBody>
      </p:sp>
      <p:sp>
        <p:nvSpPr>
          <p:cNvPr id="19" name="TextBox 19"/>
          <p:cNvSpPr txBox="1"/>
          <p:nvPr/>
        </p:nvSpPr>
        <p:spPr>
          <a:xfrm>
            <a:off x="11835429" y="5091824"/>
            <a:ext cx="16127611" cy="291747"/>
          </a:xfrm>
          <a:prstGeom prst="rect">
            <a:avLst/>
          </a:prstGeom>
        </p:spPr>
        <p:txBody>
          <a:bodyPr lIns="0" tIns="0" rIns="0" bIns="0" rtlCol="0" anchor="t">
            <a:spAutoFit/>
          </a:bodyPr>
          <a:lstStyle/>
          <a:p>
            <a:pPr algn="l">
              <a:lnSpc>
                <a:spcPts val="2249"/>
              </a:lnSpc>
            </a:pPr>
            <a:r>
              <a:rPr lang="en-US" sz="2499" b="1" dirty="0">
                <a:solidFill>
                  <a:srgbClr val="3C3939"/>
                </a:solidFill>
                <a:latin typeface="Roboto Bold"/>
                <a:ea typeface="Roboto Bold"/>
                <a:cs typeface="Roboto Bold"/>
                <a:sym typeface="Roboto Bold"/>
              </a:rPr>
              <a:t>ML-based behavioral analysis</a:t>
            </a:r>
          </a:p>
        </p:txBody>
      </p:sp>
      <p:sp>
        <p:nvSpPr>
          <p:cNvPr id="20" name="TextBox 20"/>
          <p:cNvSpPr txBox="1"/>
          <p:nvPr/>
        </p:nvSpPr>
        <p:spPr>
          <a:xfrm>
            <a:off x="11857125" y="6618281"/>
            <a:ext cx="6032155" cy="69261"/>
          </a:xfrm>
          <a:prstGeom prst="rect">
            <a:avLst/>
          </a:prstGeom>
        </p:spPr>
        <p:txBody>
          <a:bodyPr lIns="0" tIns="0" rIns="0" bIns="0" rtlCol="0" anchor="t">
            <a:spAutoFit/>
          </a:bodyPr>
          <a:lstStyle/>
          <a:p>
            <a:pPr algn="l">
              <a:lnSpc>
                <a:spcPts val="2187"/>
              </a:lnSpc>
            </a:pPr>
            <a:r>
              <a:rPr lang="en-US" sz="3125">
                <a:solidFill>
                  <a:srgbClr val="3C3939"/>
                </a:solidFill>
                <a:latin typeface="Raleway"/>
                <a:ea typeface="Raleway"/>
                <a:cs typeface="Raleway"/>
                <a:sym typeface="Raleway"/>
              </a:rPr>
              <a:t>Access Control Integration</a:t>
            </a:r>
          </a:p>
        </p:txBody>
      </p:sp>
      <p:sp>
        <p:nvSpPr>
          <p:cNvPr id="21" name="TextBox 21"/>
          <p:cNvSpPr txBox="1"/>
          <p:nvPr/>
        </p:nvSpPr>
        <p:spPr>
          <a:xfrm>
            <a:off x="11857125" y="7045624"/>
            <a:ext cx="16127611" cy="221456"/>
          </a:xfrm>
          <a:prstGeom prst="rect">
            <a:avLst/>
          </a:prstGeom>
        </p:spPr>
        <p:txBody>
          <a:bodyPr lIns="0" tIns="0" rIns="0" bIns="0" rtlCol="0" anchor="t">
            <a:spAutoFit/>
          </a:bodyPr>
          <a:lstStyle/>
          <a:p>
            <a:pPr algn="l">
              <a:lnSpc>
                <a:spcPts val="2249"/>
              </a:lnSpc>
            </a:pPr>
            <a:r>
              <a:rPr lang="en-US" sz="2499" dirty="0">
                <a:solidFill>
                  <a:srgbClr val="3C3939"/>
                </a:solidFill>
                <a:latin typeface="Roboto"/>
                <a:ea typeface="Roboto"/>
                <a:cs typeface="Roboto"/>
                <a:sym typeface="Roboto"/>
              </a:rPr>
              <a:t>Add </a:t>
            </a:r>
            <a:r>
              <a:rPr lang="en-US" sz="2499" b="1" dirty="0">
                <a:solidFill>
                  <a:srgbClr val="3C3939"/>
                </a:solidFill>
                <a:latin typeface="Roboto Bold"/>
                <a:ea typeface="Roboto Bold"/>
                <a:cs typeface="Roboto Bold"/>
                <a:sym typeface="Roboto Bold"/>
              </a:rPr>
              <a:t>access control integration</a:t>
            </a:r>
          </a:p>
        </p:txBody>
      </p:sp>
      <p:grpSp>
        <p:nvGrpSpPr>
          <p:cNvPr id="22" name="Group 22"/>
          <p:cNvGrpSpPr/>
          <p:nvPr/>
        </p:nvGrpSpPr>
        <p:grpSpPr>
          <a:xfrm>
            <a:off x="846695" y="4394291"/>
            <a:ext cx="973174" cy="1089869"/>
            <a:chOff x="0" y="0"/>
            <a:chExt cx="1297565" cy="1453158"/>
          </a:xfrm>
        </p:grpSpPr>
        <p:sp>
          <p:nvSpPr>
            <p:cNvPr id="23" name="Freeform 23"/>
            <p:cNvSpPr/>
            <p:nvPr/>
          </p:nvSpPr>
          <p:spPr>
            <a:xfrm>
              <a:off x="6350" y="6350"/>
              <a:ext cx="1284986" cy="1440434"/>
            </a:xfrm>
            <a:custGeom>
              <a:avLst/>
              <a:gdLst/>
              <a:ahLst/>
              <a:cxnLst/>
              <a:rect l="l" t="t" r="r" b="b"/>
              <a:pathLst>
                <a:path w="1284986" h="1440434">
                  <a:moveTo>
                    <a:pt x="0" y="643128"/>
                  </a:moveTo>
                  <a:cubicBezTo>
                    <a:pt x="0" y="287909"/>
                    <a:pt x="287655" y="0"/>
                    <a:pt x="642493" y="0"/>
                  </a:cubicBezTo>
                  <a:cubicBezTo>
                    <a:pt x="997331" y="0"/>
                    <a:pt x="1284986" y="287909"/>
                    <a:pt x="1284986" y="643128"/>
                  </a:cubicBezTo>
                  <a:lnTo>
                    <a:pt x="1284986" y="797306"/>
                  </a:lnTo>
                  <a:cubicBezTo>
                    <a:pt x="1284986" y="1152525"/>
                    <a:pt x="997331" y="1440434"/>
                    <a:pt x="642493" y="1440434"/>
                  </a:cubicBezTo>
                  <a:cubicBezTo>
                    <a:pt x="287655" y="1440434"/>
                    <a:pt x="0" y="1152525"/>
                    <a:pt x="0" y="797306"/>
                  </a:cubicBezTo>
                  <a:close/>
                </a:path>
              </a:pathLst>
            </a:custGeom>
            <a:solidFill>
              <a:srgbClr val="E1E1EA"/>
            </a:solidFill>
          </p:spPr>
        </p:sp>
        <p:sp>
          <p:nvSpPr>
            <p:cNvPr id="24" name="Freeform 24"/>
            <p:cNvSpPr/>
            <p:nvPr/>
          </p:nvSpPr>
          <p:spPr>
            <a:xfrm>
              <a:off x="0" y="0"/>
              <a:ext cx="1297686" cy="1453134"/>
            </a:xfrm>
            <a:custGeom>
              <a:avLst/>
              <a:gdLst/>
              <a:ahLst/>
              <a:cxnLst/>
              <a:rect l="l" t="t" r="r" b="b"/>
              <a:pathLst>
                <a:path w="1297686" h="1453134">
                  <a:moveTo>
                    <a:pt x="0" y="649478"/>
                  </a:moveTo>
                  <a:cubicBezTo>
                    <a:pt x="0" y="290830"/>
                    <a:pt x="290449" y="0"/>
                    <a:pt x="648843" y="0"/>
                  </a:cubicBezTo>
                  <a:cubicBezTo>
                    <a:pt x="650113" y="0"/>
                    <a:pt x="651256" y="381"/>
                    <a:pt x="652272" y="1016"/>
                  </a:cubicBezTo>
                  <a:lnTo>
                    <a:pt x="648843" y="6350"/>
                  </a:lnTo>
                  <a:lnTo>
                    <a:pt x="648843" y="0"/>
                  </a:lnTo>
                  <a:lnTo>
                    <a:pt x="648843" y="6350"/>
                  </a:lnTo>
                  <a:lnTo>
                    <a:pt x="648843" y="0"/>
                  </a:lnTo>
                  <a:cubicBezTo>
                    <a:pt x="1007110" y="0"/>
                    <a:pt x="1297686" y="290830"/>
                    <a:pt x="1297686" y="649478"/>
                  </a:cubicBezTo>
                  <a:lnTo>
                    <a:pt x="1297686" y="803656"/>
                  </a:lnTo>
                  <a:lnTo>
                    <a:pt x="1291336" y="803656"/>
                  </a:lnTo>
                  <a:lnTo>
                    <a:pt x="1297686" y="803656"/>
                  </a:lnTo>
                  <a:cubicBezTo>
                    <a:pt x="1297686" y="1162304"/>
                    <a:pt x="1007237" y="1453134"/>
                    <a:pt x="648843" y="1453134"/>
                  </a:cubicBezTo>
                  <a:lnTo>
                    <a:pt x="648843" y="1446784"/>
                  </a:lnTo>
                  <a:lnTo>
                    <a:pt x="648843" y="1440434"/>
                  </a:lnTo>
                  <a:lnTo>
                    <a:pt x="648843" y="1446784"/>
                  </a:lnTo>
                  <a:lnTo>
                    <a:pt x="648843" y="1453134"/>
                  </a:lnTo>
                  <a:cubicBezTo>
                    <a:pt x="290449" y="1453134"/>
                    <a:pt x="0" y="1162431"/>
                    <a:pt x="0" y="803656"/>
                  </a:cubicBezTo>
                  <a:lnTo>
                    <a:pt x="0" y="649478"/>
                  </a:lnTo>
                  <a:lnTo>
                    <a:pt x="6350" y="649478"/>
                  </a:lnTo>
                  <a:lnTo>
                    <a:pt x="0" y="649478"/>
                  </a:lnTo>
                  <a:moveTo>
                    <a:pt x="12700" y="649478"/>
                  </a:moveTo>
                  <a:lnTo>
                    <a:pt x="12700" y="803656"/>
                  </a:lnTo>
                  <a:lnTo>
                    <a:pt x="6350" y="803656"/>
                  </a:lnTo>
                  <a:lnTo>
                    <a:pt x="12700" y="803656"/>
                  </a:lnTo>
                  <a:cubicBezTo>
                    <a:pt x="12700" y="1155319"/>
                    <a:pt x="297434" y="1440434"/>
                    <a:pt x="648843" y="1440434"/>
                  </a:cubicBezTo>
                  <a:cubicBezTo>
                    <a:pt x="652399" y="1440434"/>
                    <a:pt x="655193" y="1443228"/>
                    <a:pt x="655193" y="1446784"/>
                  </a:cubicBezTo>
                  <a:cubicBezTo>
                    <a:pt x="655193" y="1450340"/>
                    <a:pt x="652399" y="1453134"/>
                    <a:pt x="648843" y="1453134"/>
                  </a:cubicBezTo>
                  <a:cubicBezTo>
                    <a:pt x="645287" y="1453134"/>
                    <a:pt x="642493" y="1450340"/>
                    <a:pt x="642493" y="1446784"/>
                  </a:cubicBezTo>
                  <a:cubicBezTo>
                    <a:pt x="642493" y="1443228"/>
                    <a:pt x="645287" y="1440434"/>
                    <a:pt x="648843" y="1440434"/>
                  </a:cubicBezTo>
                  <a:cubicBezTo>
                    <a:pt x="1000125" y="1440434"/>
                    <a:pt x="1284986" y="1155319"/>
                    <a:pt x="1284986" y="803656"/>
                  </a:cubicBezTo>
                  <a:lnTo>
                    <a:pt x="1284986" y="649478"/>
                  </a:lnTo>
                  <a:lnTo>
                    <a:pt x="1291336" y="649478"/>
                  </a:lnTo>
                  <a:lnTo>
                    <a:pt x="1284986" y="649478"/>
                  </a:lnTo>
                  <a:cubicBezTo>
                    <a:pt x="1284859" y="297815"/>
                    <a:pt x="1000125" y="12700"/>
                    <a:pt x="648843" y="12700"/>
                  </a:cubicBezTo>
                  <a:cubicBezTo>
                    <a:pt x="647573" y="12700"/>
                    <a:pt x="646430" y="12319"/>
                    <a:pt x="645414" y="11684"/>
                  </a:cubicBezTo>
                  <a:lnTo>
                    <a:pt x="648843" y="6350"/>
                  </a:lnTo>
                  <a:lnTo>
                    <a:pt x="648843" y="12700"/>
                  </a:lnTo>
                  <a:cubicBezTo>
                    <a:pt x="297434" y="12700"/>
                    <a:pt x="12700" y="297815"/>
                    <a:pt x="12700" y="649478"/>
                  </a:cubicBezTo>
                  <a:close/>
                </a:path>
              </a:pathLst>
            </a:custGeom>
            <a:solidFill>
              <a:srgbClr val="C7C7D0"/>
            </a:solidFill>
          </p:spPr>
        </p:sp>
      </p:grpSp>
      <p:sp>
        <p:nvSpPr>
          <p:cNvPr id="25" name="TextBox 25"/>
          <p:cNvSpPr txBox="1"/>
          <p:nvPr/>
        </p:nvSpPr>
        <p:spPr>
          <a:xfrm>
            <a:off x="1198294" y="4870641"/>
            <a:ext cx="269974" cy="270867"/>
          </a:xfrm>
          <a:prstGeom prst="rect">
            <a:avLst/>
          </a:prstGeom>
        </p:spPr>
        <p:txBody>
          <a:bodyPr lIns="0" tIns="0" rIns="0" bIns="0" rtlCol="0" anchor="t">
            <a:spAutoFit/>
          </a:bodyPr>
          <a:lstStyle/>
          <a:p>
            <a:pPr algn="l">
              <a:lnSpc>
                <a:spcPts val="2125"/>
              </a:lnSpc>
            </a:pPr>
            <a:r>
              <a:rPr lang="en-US" sz="2499" b="1" dirty="0">
                <a:solidFill>
                  <a:srgbClr val="3C3939"/>
                </a:solidFill>
                <a:latin typeface="Raleway Bold"/>
                <a:ea typeface="Raleway Bold"/>
                <a:cs typeface="Raleway Bold"/>
                <a:sym typeface="Raleway Bold"/>
              </a:rPr>
              <a:t>2</a:t>
            </a:r>
          </a:p>
        </p:txBody>
      </p:sp>
      <p:sp>
        <p:nvSpPr>
          <p:cNvPr id="26" name="TextBox 26"/>
          <p:cNvSpPr txBox="1"/>
          <p:nvPr/>
        </p:nvSpPr>
        <p:spPr>
          <a:xfrm>
            <a:off x="1256795" y="2989421"/>
            <a:ext cx="269974" cy="270867"/>
          </a:xfrm>
          <a:prstGeom prst="rect">
            <a:avLst/>
          </a:prstGeom>
        </p:spPr>
        <p:txBody>
          <a:bodyPr lIns="0" tIns="0" rIns="0" bIns="0" rtlCol="0" anchor="t">
            <a:spAutoFit/>
          </a:bodyPr>
          <a:lstStyle/>
          <a:p>
            <a:pPr algn="l">
              <a:lnSpc>
                <a:spcPts val="2125"/>
              </a:lnSpc>
            </a:pPr>
            <a:r>
              <a:rPr lang="en-US" sz="2499" b="1">
                <a:solidFill>
                  <a:srgbClr val="3C3939"/>
                </a:solidFill>
                <a:latin typeface="Raleway Bold"/>
                <a:ea typeface="Raleway Bold"/>
                <a:cs typeface="Raleway Bold"/>
                <a:sym typeface="Raleway Bold"/>
              </a:rPr>
              <a:t>1</a:t>
            </a:r>
          </a:p>
        </p:txBody>
      </p:sp>
      <p:grpSp>
        <p:nvGrpSpPr>
          <p:cNvPr id="27" name="Group 27"/>
          <p:cNvGrpSpPr/>
          <p:nvPr/>
        </p:nvGrpSpPr>
        <p:grpSpPr>
          <a:xfrm>
            <a:off x="802364" y="6385000"/>
            <a:ext cx="973174" cy="1089869"/>
            <a:chOff x="0" y="0"/>
            <a:chExt cx="1297565" cy="1453158"/>
          </a:xfrm>
        </p:grpSpPr>
        <p:sp>
          <p:nvSpPr>
            <p:cNvPr id="28" name="Freeform 28"/>
            <p:cNvSpPr/>
            <p:nvPr/>
          </p:nvSpPr>
          <p:spPr>
            <a:xfrm>
              <a:off x="6350" y="6350"/>
              <a:ext cx="1284986" cy="1440434"/>
            </a:xfrm>
            <a:custGeom>
              <a:avLst/>
              <a:gdLst/>
              <a:ahLst/>
              <a:cxnLst/>
              <a:rect l="l" t="t" r="r" b="b"/>
              <a:pathLst>
                <a:path w="1284986" h="1440434">
                  <a:moveTo>
                    <a:pt x="0" y="643128"/>
                  </a:moveTo>
                  <a:cubicBezTo>
                    <a:pt x="0" y="287909"/>
                    <a:pt x="287655" y="0"/>
                    <a:pt x="642493" y="0"/>
                  </a:cubicBezTo>
                  <a:cubicBezTo>
                    <a:pt x="997331" y="0"/>
                    <a:pt x="1284986" y="287909"/>
                    <a:pt x="1284986" y="643128"/>
                  </a:cubicBezTo>
                  <a:lnTo>
                    <a:pt x="1284986" y="797306"/>
                  </a:lnTo>
                  <a:cubicBezTo>
                    <a:pt x="1284986" y="1152525"/>
                    <a:pt x="997331" y="1440434"/>
                    <a:pt x="642493" y="1440434"/>
                  </a:cubicBezTo>
                  <a:cubicBezTo>
                    <a:pt x="287655" y="1440434"/>
                    <a:pt x="0" y="1152525"/>
                    <a:pt x="0" y="797306"/>
                  </a:cubicBezTo>
                  <a:close/>
                </a:path>
              </a:pathLst>
            </a:custGeom>
            <a:solidFill>
              <a:srgbClr val="E1E1EA"/>
            </a:solidFill>
          </p:spPr>
        </p:sp>
        <p:sp>
          <p:nvSpPr>
            <p:cNvPr id="29" name="Freeform 29"/>
            <p:cNvSpPr/>
            <p:nvPr/>
          </p:nvSpPr>
          <p:spPr>
            <a:xfrm>
              <a:off x="0" y="0"/>
              <a:ext cx="1297686" cy="1453134"/>
            </a:xfrm>
            <a:custGeom>
              <a:avLst/>
              <a:gdLst/>
              <a:ahLst/>
              <a:cxnLst/>
              <a:rect l="l" t="t" r="r" b="b"/>
              <a:pathLst>
                <a:path w="1297686" h="1453134">
                  <a:moveTo>
                    <a:pt x="0" y="649478"/>
                  </a:moveTo>
                  <a:cubicBezTo>
                    <a:pt x="0" y="290830"/>
                    <a:pt x="290449" y="0"/>
                    <a:pt x="648843" y="0"/>
                  </a:cubicBezTo>
                  <a:cubicBezTo>
                    <a:pt x="650113" y="0"/>
                    <a:pt x="651256" y="381"/>
                    <a:pt x="652272" y="1016"/>
                  </a:cubicBezTo>
                  <a:lnTo>
                    <a:pt x="648843" y="6350"/>
                  </a:lnTo>
                  <a:lnTo>
                    <a:pt x="648843" y="0"/>
                  </a:lnTo>
                  <a:lnTo>
                    <a:pt x="648843" y="6350"/>
                  </a:lnTo>
                  <a:lnTo>
                    <a:pt x="648843" y="0"/>
                  </a:lnTo>
                  <a:cubicBezTo>
                    <a:pt x="1007110" y="0"/>
                    <a:pt x="1297686" y="290830"/>
                    <a:pt x="1297686" y="649478"/>
                  </a:cubicBezTo>
                  <a:lnTo>
                    <a:pt x="1297686" y="803656"/>
                  </a:lnTo>
                  <a:lnTo>
                    <a:pt x="1291336" y="803656"/>
                  </a:lnTo>
                  <a:lnTo>
                    <a:pt x="1297686" y="803656"/>
                  </a:lnTo>
                  <a:cubicBezTo>
                    <a:pt x="1297686" y="1162304"/>
                    <a:pt x="1007237" y="1453134"/>
                    <a:pt x="648843" y="1453134"/>
                  </a:cubicBezTo>
                  <a:lnTo>
                    <a:pt x="648843" y="1446784"/>
                  </a:lnTo>
                  <a:lnTo>
                    <a:pt x="648843" y="1440434"/>
                  </a:lnTo>
                  <a:lnTo>
                    <a:pt x="648843" y="1446784"/>
                  </a:lnTo>
                  <a:lnTo>
                    <a:pt x="648843" y="1453134"/>
                  </a:lnTo>
                  <a:cubicBezTo>
                    <a:pt x="290449" y="1453134"/>
                    <a:pt x="0" y="1162431"/>
                    <a:pt x="0" y="803656"/>
                  </a:cubicBezTo>
                  <a:lnTo>
                    <a:pt x="0" y="649478"/>
                  </a:lnTo>
                  <a:lnTo>
                    <a:pt x="6350" y="649478"/>
                  </a:lnTo>
                  <a:lnTo>
                    <a:pt x="0" y="649478"/>
                  </a:lnTo>
                  <a:moveTo>
                    <a:pt x="12700" y="649478"/>
                  </a:moveTo>
                  <a:lnTo>
                    <a:pt x="12700" y="803656"/>
                  </a:lnTo>
                  <a:lnTo>
                    <a:pt x="6350" y="803656"/>
                  </a:lnTo>
                  <a:lnTo>
                    <a:pt x="12700" y="803656"/>
                  </a:lnTo>
                  <a:cubicBezTo>
                    <a:pt x="12700" y="1155319"/>
                    <a:pt x="297434" y="1440434"/>
                    <a:pt x="648843" y="1440434"/>
                  </a:cubicBezTo>
                  <a:cubicBezTo>
                    <a:pt x="652399" y="1440434"/>
                    <a:pt x="655193" y="1443228"/>
                    <a:pt x="655193" y="1446784"/>
                  </a:cubicBezTo>
                  <a:cubicBezTo>
                    <a:pt x="655193" y="1450340"/>
                    <a:pt x="652399" y="1453134"/>
                    <a:pt x="648843" y="1453134"/>
                  </a:cubicBezTo>
                  <a:cubicBezTo>
                    <a:pt x="645287" y="1453134"/>
                    <a:pt x="642493" y="1450340"/>
                    <a:pt x="642493" y="1446784"/>
                  </a:cubicBezTo>
                  <a:cubicBezTo>
                    <a:pt x="642493" y="1443228"/>
                    <a:pt x="645287" y="1440434"/>
                    <a:pt x="648843" y="1440434"/>
                  </a:cubicBezTo>
                  <a:cubicBezTo>
                    <a:pt x="1000125" y="1440434"/>
                    <a:pt x="1284986" y="1155319"/>
                    <a:pt x="1284986" y="803656"/>
                  </a:cubicBezTo>
                  <a:lnTo>
                    <a:pt x="1284986" y="649478"/>
                  </a:lnTo>
                  <a:lnTo>
                    <a:pt x="1291336" y="649478"/>
                  </a:lnTo>
                  <a:lnTo>
                    <a:pt x="1284986" y="649478"/>
                  </a:lnTo>
                  <a:cubicBezTo>
                    <a:pt x="1284859" y="297815"/>
                    <a:pt x="1000125" y="12700"/>
                    <a:pt x="648843" y="12700"/>
                  </a:cubicBezTo>
                  <a:cubicBezTo>
                    <a:pt x="647573" y="12700"/>
                    <a:pt x="646430" y="12319"/>
                    <a:pt x="645414" y="11684"/>
                  </a:cubicBezTo>
                  <a:lnTo>
                    <a:pt x="648843" y="6350"/>
                  </a:lnTo>
                  <a:lnTo>
                    <a:pt x="648843" y="12700"/>
                  </a:lnTo>
                  <a:cubicBezTo>
                    <a:pt x="297434" y="12700"/>
                    <a:pt x="12700" y="297815"/>
                    <a:pt x="12700" y="649478"/>
                  </a:cubicBezTo>
                  <a:close/>
                </a:path>
              </a:pathLst>
            </a:custGeom>
            <a:solidFill>
              <a:srgbClr val="C7C7D0"/>
            </a:solidFill>
          </p:spPr>
        </p:sp>
      </p:grpSp>
      <p:sp>
        <p:nvSpPr>
          <p:cNvPr id="30" name="TextBox 30"/>
          <p:cNvSpPr txBox="1"/>
          <p:nvPr/>
        </p:nvSpPr>
        <p:spPr>
          <a:xfrm>
            <a:off x="1198294" y="6851172"/>
            <a:ext cx="269974" cy="270867"/>
          </a:xfrm>
          <a:prstGeom prst="rect">
            <a:avLst/>
          </a:prstGeom>
        </p:spPr>
        <p:txBody>
          <a:bodyPr lIns="0" tIns="0" rIns="0" bIns="0" rtlCol="0" anchor="t">
            <a:spAutoFit/>
          </a:bodyPr>
          <a:lstStyle/>
          <a:p>
            <a:pPr algn="l">
              <a:lnSpc>
                <a:spcPts val="2125"/>
              </a:lnSpc>
            </a:pPr>
            <a:r>
              <a:rPr lang="en-US" sz="2499" b="1">
                <a:solidFill>
                  <a:srgbClr val="3C3939"/>
                </a:solidFill>
                <a:latin typeface="Raleway Bold"/>
                <a:ea typeface="Raleway Bold"/>
                <a:cs typeface="Raleway Bold"/>
                <a:sym typeface="Raleway Bold"/>
              </a:rPr>
              <a:t>3</a:t>
            </a:r>
          </a:p>
        </p:txBody>
      </p:sp>
      <p:grpSp>
        <p:nvGrpSpPr>
          <p:cNvPr id="31" name="Group 31"/>
          <p:cNvGrpSpPr/>
          <p:nvPr/>
        </p:nvGrpSpPr>
        <p:grpSpPr>
          <a:xfrm>
            <a:off x="10147501" y="2441939"/>
            <a:ext cx="973174" cy="1089869"/>
            <a:chOff x="0" y="0"/>
            <a:chExt cx="1297565" cy="1453158"/>
          </a:xfrm>
        </p:grpSpPr>
        <p:sp>
          <p:nvSpPr>
            <p:cNvPr id="32" name="Freeform 32"/>
            <p:cNvSpPr/>
            <p:nvPr/>
          </p:nvSpPr>
          <p:spPr>
            <a:xfrm>
              <a:off x="6350" y="6350"/>
              <a:ext cx="1284986" cy="1440434"/>
            </a:xfrm>
            <a:custGeom>
              <a:avLst/>
              <a:gdLst/>
              <a:ahLst/>
              <a:cxnLst/>
              <a:rect l="l" t="t" r="r" b="b"/>
              <a:pathLst>
                <a:path w="1284986" h="1440434">
                  <a:moveTo>
                    <a:pt x="0" y="643128"/>
                  </a:moveTo>
                  <a:cubicBezTo>
                    <a:pt x="0" y="287909"/>
                    <a:pt x="287655" y="0"/>
                    <a:pt x="642493" y="0"/>
                  </a:cubicBezTo>
                  <a:cubicBezTo>
                    <a:pt x="997331" y="0"/>
                    <a:pt x="1284986" y="287909"/>
                    <a:pt x="1284986" y="643128"/>
                  </a:cubicBezTo>
                  <a:lnTo>
                    <a:pt x="1284986" y="797306"/>
                  </a:lnTo>
                  <a:cubicBezTo>
                    <a:pt x="1284986" y="1152525"/>
                    <a:pt x="997331" y="1440434"/>
                    <a:pt x="642493" y="1440434"/>
                  </a:cubicBezTo>
                  <a:cubicBezTo>
                    <a:pt x="287655" y="1440434"/>
                    <a:pt x="0" y="1152525"/>
                    <a:pt x="0" y="797306"/>
                  </a:cubicBezTo>
                  <a:close/>
                </a:path>
              </a:pathLst>
            </a:custGeom>
            <a:solidFill>
              <a:srgbClr val="E1E1EA"/>
            </a:solidFill>
          </p:spPr>
        </p:sp>
        <p:sp>
          <p:nvSpPr>
            <p:cNvPr id="33" name="Freeform 33"/>
            <p:cNvSpPr/>
            <p:nvPr/>
          </p:nvSpPr>
          <p:spPr>
            <a:xfrm>
              <a:off x="0" y="0"/>
              <a:ext cx="1297686" cy="1453134"/>
            </a:xfrm>
            <a:custGeom>
              <a:avLst/>
              <a:gdLst/>
              <a:ahLst/>
              <a:cxnLst/>
              <a:rect l="l" t="t" r="r" b="b"/>
              <a:pathLst>
                <a:path w="1297686" h="1453134">
                  <a:moveTo>
                    <a:pt x="0" y="649478"/>
                  </a:moveTo>
                  <a:cubicBezTo>
                    <a:pt x="0" y="290830"/>
                    <a:pt x="290449" y="0"/>
                    <a:pt x="648843" y="0"/>
                  </a:cubicBezTo>
                  <a:cubicBezTo>
                    <a:pt x="650113" y="0"/>
                    <a:pt x="651256" y="381"/>
                    <a:pt x="652272" y="1016"/>
                  </a:cubicBezTo>
                  <a:lnTo>
                    <a:pt x="648843" y="6350"/>
                  </a:lnTo>
                  <a:lnTo>
                    <a:pt x="648843" y="0"/>
                  </a:lnTo>
                  <a:lnTo>
                    <a:pt x="648843" y="6350"/>
                  </a:lnTo>
                  <a:lnTo>
                    <a:pt x="648843" y="0"/>
                  </a:lnTo>
                  <a:cubicBezTo>
                    <a:pt x="1007110" y="0"/>
                    <a:pt x="1297686" y="290830"/>
                    <a:pt x="1297686" y="649478"/>
                  </a:cubicBezTo>
                  <a:lnTo>
                    <a:pt x="1297686" y="803656"/>
                  </a:lnTo>
                  <a:lnTo>
                    <a:pt x="1291336" y="803656"/>
                  </a:lnTo>
                  <a:lnTo>
                    <a:pt x="1297686" y="803656"/>
                  </a:lnTo>
                  <a:cubicBezTo>
                    <a:pt x="1297686" y="1162304"/>
                    <a:pt x="1007237" y="1453134"/>
                    <a:pt x="648843" y="1453134"/>
                  </a:cubicBezTo>
                  <a:lnTo>
                    <a:pt x="648843" y="1446784"/>
                  </a:lnTo>
                  <a:lnTo>
                    <a:pt x="648843" y="1440434"/>
                  </a:lnTo>
                  <a:lnTo>
                    <a:pt x="648843" y="1446784"/>
                  </a:lnTo>
                  <a:lnTo>
                    <a:pt x="648843" y="1453134"/>
                  </a:lnTo>
                  <a:cubicBezTo>
                    <a:pt x="290449" y="1453134"/>
                    <a:pt x="0" y="1162431"/>
                    <a:pt x="0" y="803656"/>
                  </a:cubicBezTo>
                  <a:lnTo>
                    <a:pt x="0" y="649478"/>
                  </a:lnTo>
                  <a:lnTo>
                    <a:pt x="6350" y="649478"/>
                  </a:lnTo>
                  <a:lnTo>
                    <a:pt x="0" y="649478"/>
                  </a:lnTo>
                  <a:moveTo>
                    <a:pt x="12700" y="649478"/>
                  </a:moveTo>
                  <a:lnTo>
                    <a:pt x="12700" y="803656"/>
                  </a:lnTo>
                  <a:lnTo>
                    <a:pt x="6350" y="803656"/>
                  </a:lnTo>
                  <a:lnTo>
                    <a:pt x="12700" y="803656"/>
                  </a:lnTo>
                  <a:cubicBezTo>
                    <a:pt x="12700" y="1155319"/>
                    <a:pt x="297434" y="1440434"/>
                    <a:pt x="648843" y="1440434"/>
                  </a:cubicBezTo>
                  <a:cubicBezTo>
                    <a:pt x="652399" y="1440434"/>
                    <a:pt x="655193" y="1443228"/>
                    <a:pt x="655193" y="1446784"/>
                  </a:cubicBezTo>
                  <a:cubicBezTo>
                    <a:pt x="655193" y="1450340"/>
                    <a:pt x="652399" y="1453134"/>
                    <a:pt x="648843" y="1453134"/>
                  </a:cubicBezTo>
                  <a:cubicBezTo>
                    <a:pt x="645287" y="1453134"/>
                    <a:pt x="642493" y="1450340"/>
                    <a:pt x="642493" y="1446784"/>
                  </a:cubicBezTo>
                  <a:cubicBezTo>
                    <a:pt x="642493" y="1443228"/>
                    <a:pt x="645287" y="1440434"/>
                    <a:pt x="648843" y="1440434"/>
                  </a:cubicBezTo>
                  <a:cubicBezTo>
                    <a:pt x="1000125" y="1440434"/>
                    <a:pt x="1284986" y="1155319"/>
                    <a:pt x="1284986" y="803656"/>
                  </a:cubicBezTo>
                  <a:lnTo>
                    <a:pt x="1284986" y="649478"/>
                  </a:lnTo>
                  <a:lnTo>
                    <a:pt x="1291336" y="649478"/>
                  </a:lnTo>
                  <a:lnTo>
                    <a:pt x="1284986" y="649478"/>
                  </a:lnTo>
                  <a:cubicBezTo>
                    <a:pt x="1284859" y="297815"/>
                    <a:pt x="1000125" y="12700"/>
                    <a:pt x="648843" y="12700"/>
                  </a:cubicBezTo>
                  <a:cubicBezTo>
                    <a:pt x="647573" y="12700"/>
                    <a:pt x="646430" y="12319"/>
                    <a:pt x="645414" y="11684"/>
                  </a:cubicBezTo>
                  <a:lnTo>
                    <a:pt x="648843" y="6350"/>
                  </a:lnTo>
                  <a:lnTo>
                    <a:pt x="648843" y="12700"/>
                  </a:lnTo>
                  <a:cubicBezTo>
                    <a:pt x="297434" y="12700"/>
                    <a:pt x="12700" y="297815"/>
                    <a:pt x="12700" y="649478"/>
                  </a:cubicBezTo>
                  <a:close/>
                </a:path>
              </a:pathLst>
            </a:custGeom>
            <a:solidFill>
              <a:srgbClr val="C7C7D0"/>
            </a:solidFill>
          </p:spPr>
        </p:sp>
      </p:grpSp>
      <p:sp>
        <p:nvSpPr>
          <p:cNvPr id="34" name="TextBox 34"/>
          <p:cNvSpPr txBox="1"/>
          <p:nvPr/>
        </p:nvSpPr>
        <p:spPr>
          <a:xfrm>
            <a:off x="10499100" y="2967125"/>
            <a:ext cx="269974" cy="270867"/>
          </a:xfrm>
          <a:prstGeom prst="rect">
            <a:avLst/>
          </a:prstGeom>
        </p:spPr>
        <p:txBody>
          <a:bodyPr lIns="0" tIns="0" rIns="0" bIns="0" rtlCol="0" anchor="t">
            <a:spAutoFit/>
          </a:bodyPr>
          <a:lstStyle/>
          <a:p>
            <a:pPr algn="l">
              <a:lnSpc>
                <a:spcPts val="2125"/>
              </a:lnSpc>
            </a:pPr>
            <a:r>
              <a:rPr lang="en-US" sz="2499" b="1">
                <a:solidFill>
                  <a:srgbClr val="3C3939"/>
                </a:solidFill>
                <a:latin typeface="Raleway Bold"/>
                <a:ea typeface="Raleway Bold"/>
                <a:cs typeface="Raleway Bold"/>
                <a:sym typeface="Raleway Bold"/>
              </a:rPr>
              <a:t>4</a:t>
            </a:r>
          </a:p>
        </p:txBody>
      </p:sp>
      <p:grpSp>
        <p:nvGrpSpPr>
          <p:cNvPr id="35" name="Group 35"/>
          <p:cNvGrpSpPr/>
          <p:nvPr/>
        </p:nvGrpSpPr>
        <p:grpSpPr>
          <a:xfrm>
            <a:off x="10147501" y="4273457"/>
            <a:ext cx="973174" cy="1089869"/>
            <a:chOff x="0" y="0"/>
            <a:chExt cx="1297565" cy="1453158"/>
          </a:xfrm>
        </p:grpSpPr>
        <p:sp>
          <p:nvSpPr>
            <p:cNvPr id="36" name="Freeform 36"/>
            <p:cNvSpPr/>
            <p:nvPr/>
          </p:nvSpPr>
          <p:spPr>
            <a:xfrm>
              <a:off x="6350" y="6350"/>
              <a:ext cx="1284986" cy="1440434"/>
            </a:xfrm>
            <a:custGeom>
              <a:avLst/>
              <a:gdLst/>
              <a:ahLst/>
              <a:cxnLst/>
              <a:rect l="l" t="t" r="r" b="b"/>
              <a:pathLst>
                <a:path w="1284986" h="1440434">
                  <a:moveTo>
                    <a:pt x="0" y="643128"/>
                  </a:moveTo>
                  <a:cubicBezTo>
                    <a:pt x="0" y="287909"/>
                    <a:pt x="287655" y="0"/>
                    <a:pt x="642493" y="0"/>
                  </a:cubicBezTo>
                  <a:cubicBezTo>
                    <a:pt x="997331" y="0"/>
                    <a:pt x="1284986" y="287909"/>
                    <a:pt x="1284986" y="643128"/>
                  </a:cubicBezTo>
                  <a:lnTo>
                    <a:pt x="1284986" y="797306"/>
                  </a:lnTo>
                  <a:cubicBezTo>
                    <a:pt x="1284986" y="1152525"/>
                    <a:pt x="997331" y="1440434"/>
                    <a:pt x="642493" y="1440434"/>
                  </a:cubicBezTo>
                  <a:cubicBezTo>
                    <a:pt x="287655" y="1440434"/>
                    <a:pt x="0" y="1152525"/>
                    <a:pt x="0" y="797306"/>
                  </a:cubicBezTo>
                  <a:close/>
                </a:path>
              </a:pathLst>
            </a:custGeom>
            <a:solidFill>
              <a:srgbClr val="E1E1EA"/>
            </a:solidFill>
          </p:spPr>
        </p:sp>
        <p:sp>
          <p:nvSpPr>
            <p:cNvPr id="37" name="Freeform 37"/>
            <p:cNvSpPr/>
            <p:nvPr/>
          </p:nvSpPr>
          <p:spPr>
            <a:xfrm>
              <a:off x="0" y="0"/>
              <a:ext cx="1297686" cy="1453134"/>
            </a:xfrm>
            <a:custGeom>
              <a:avLst/>
              <a:gdLst/>
              <a:ahLst/>
              <a:cxnLst/>
              <a:rect l="l" t="t" r="r" b="b"/>
              <a:pathLst>
                <a:path w="1297686" h="1453134">
                  <a:moveTo>
                    <a:pt x="0" y="649478"/>
                  </a:moveTo>
                  <a:cubicBezTo>
                    <a:pt x="0" y="290830"/>
                    <a:pt x="290449" y="0"/>
                    <a:pt x="648843" y="0"/>
                  </a:cubicBezTo>
                  <a:cubicBezTo>
                    <a:pt x="650113" y="0"/>
                    <a:pt x="651256" y="381"/>
                    <a:pt x="652272" y="1016"/>
                  </a:cubicBezTo>
                  <a:lnTo>
                    <a:pt x="648843" y="6350"/>
                  </a:lnTo>
                  <a:lnTo>
                    <a:pt x="648843" y="0"/>
                  </a:lnTo>
                  <a:lnTo>
                    <a:pt x="648843" y="6350"/>
                  </a:lnTo>
                  <a:lnTo>
                    <a:pt x="648843" y="0"/>
                  </a:lnTo>
                  <a:cubicBezTo>
                    <a:pt x="1007110" y="0"/>
                    <a:pt x="1297686" y="290830"/>
                    <a:pt x="1297686" y="649478"/>
                  </a:cubicBezTo>
                  <a:lnTo>
                    <a:pt x="1297686" y="803656"/>
                  </a:lnTo>
                  <a:lnTo>
                    <a:pt x="1291336" y="803656"/>
                  </a:lnTo>
                  <a:lnTo>
                    <a:pt x="1297686" y="803656"/>
                  </a:lnTo>
                  <a:cubicBezTo>
                    <a:pt x="1297686" y="1162304"/>
                    <a:pt x="1007237" y="1453134"/>
                    <a:pt x="648843" y="1453134"/>
                  </a:cubicBezTo>
                  <a:lnTo>
                    <a:pt x="648843" y="1446784"/>
                  </a:lnTo>
                  <a:lnTo>
                    <a:pt x="648843" y="1440434"/>
                  </a:lnTo>
                  <a:lnTo>
                    <a:pt x="648843" y="1446784"/>
                  </a:lnTo>
                  <a:lnTo>
                    <a:pt x="648843" y="1453134"/>
                  </a:lnTo>
                  <a:cubicBezTo>
                    <a:pt x="290449" y="1453134"/>
                    <a:pt x="0" y="1162431"/>
                    <a:pt x="0" y="803656"/>
                  </a:cubicBezTo>
                  <a:lnTo>
                    <a:pt x="0" y="649478"/>
                  </a:lnTo>
                  <a:lnTo>
                    <a:pt x="6350" y="649478"/>
                  </a:lnTo>
                  <a:lnTo>
                    <a:pt x="0" y="649478"/>
                  </a:lnTo>
                  <a:moveTo>
                    <a:pt x="12700" y="649478"/>
                  </a:moveTo>
                  <a:lnTo>
                    <a:pt x="12700" y="803656"/>
                  </a:lnTo>
                  <a:lnTo>
                    <a:pt x="6350" y="803656"/>
                  </a:lnTo>
                  <a:lnTo>
                    <a:pt x="12700" y="803656"/>
                  </a:lnTo>
                  <a:cubicBezTo>
                    <a:pt x="12700" y="1155319"/>
                    <a:pt x="297434" y="1440434"/>
                    <a:pt x="648843" y="1440434"/>
                  </a:cubicBezTo>
                  <a:cubicBezTo>
                    <a:pt x="652399" y="1440434"/>
                    <a:pt x="655193" y="1443228"/>
                    <a:pt x="655193" y="1446784"/>
                  </a:cubicBezTo>
                  <a:cubicBezTo>
                    <a:pt x="655193" y="1450340"/>
                    <a:pt x="652399" y="1453134"/>
                    <a:pt x="648843" y="1453134"/>
                  </a:cubicBezTo>
                  <a:cubicBezTo>
                    <a:pt x="645287" y="1453134"/>
                    <a:pt x="642493" y="1450340"/>
                    <a:pt x="642493" y="1446784"/>
                  </a:cubicBezTo>
                  <a:cubicBezTo>
                    <a:pt x="642493" y="1443228"/>
                    <a:pt x="645287" y="1440434"/>
                    <a:pt x="648843" y="1440434"/>
                  </a:cubicBezTo>
                  <a:cubicBezTo>
                    <a:pt x="1000125" y="1440434"/>
                    <a:pt x="1284986" y="1155319"/>
                    <a:pt x="1284986" y="803656"/>
                  </a:cubicBezTo>
                  <a:lnTo>
                    <a:pt x="1284986" y="649478"/>
                  </a:lnTo>
                  <a:lnTo>
                    <a:pt x="1291336" y="649478"/>
                  </a:lnTo>
                  <a:lnTo>
                    <a:pt x="1284986" y="649478"/>
                  </a:lnTo>
                  <a:cubicBezTo>
                    <a:pt x="1284859" y="297815"/>
                    <a:pt x="1000125" y="12700"/>
                    <a:pt x="648843" y="12700"/>
                  </a:cubicBezTo>
                  <a:cubicBezTo>
                    <a:pt x="647573" y="12700"/>
                    <a:pt x="646430" y="12319"/>
                    <a:pt x="645414" y="11684"/>
                  </a:cubicBezTo>
                  <a:lnTo>
                    <a:pt x="648843" y="6350"/>
                  </a:lnTo>
                  <a:lnTo>
                    <a:pt x="648843" y="12700"/>
                  </a:lnTo>
                  <a:cubicBezTo>
                    <a:pt x="297434" y="12700"/>
                    <a:pt x="12700" y="297815"/>
                    <a:pt x="12700" y="649478"/>
                  </a:cubicBezTo>
                  <a:close/>
                </a:path>
              </a:pathLst>
            </a:custGeom>
            <a:solidFill>
              <a:srgbClr val="C7C7D0"/>
            </a:solidFill>
          </p:spPr>
        </p:sp>
      </p:grpSp>
      <p:sp>
        <p:nvSpPr>
          <p:cNvPr id="38" name="TextBox 38"/>
          <p:cNvSpPr txBox="1"/>
          <p:nvPr/>
        </p:nvSpPr>
        <p:spPr>
          <a:xfrm>
            <a:off x="10499100" y="4752147"/>
            <a:ext cx="269974" cy="270867"/>
          </a:xfrm>
          <a:prstGeom prst="rect">
            <a:avLst/>
          </a:prstGeom>
        </p:spPr>
        <p:txBody>
          <a:bodyPr lIns="0" tIns="0" rIns="0" bIns="0" rtlCol="0" anchor="t">
            <a:spAutoFit/>
          </a:bodyPr>
          <a:lstStyle/>
          <a:p>
            <a:pPr algn="l">
              <a:lnSpc>
                <a:spcPts val="2125"/>
              </a:lnSpc>
            </a:pPr>
            <a:r>
              <a:rPr lang="en-US" sz="2499" b="1" dirty="0">
                <a:solidFill>
                  <a:srgbClr val="3C3939"/>
                </a:solidFill>
                <a:latin typeface="Raleway Bold"/>
                <a:ea typeface="Raleway Bold"/>
                <a:cs typeface="Raleway Bold"/>
                <a:sym typeface="Raleway Bold"/>
              </a:rPr>
              <a:t>5</a:t>
            </a:r>
          </a:p>
        </p:txBody>
      </p:sp>
      <p:grpSp>
        <p:nvGrpSpPr>
          <p:cNvPr id="39" name="Group 39"/>
          <p:cNvGrpSpPr/>
          <p:nvPr/>
        </p:nvGrpSpPr>
        <p:grpSpPr>
          <a:xfrm>
            <a:off x="10147501" y="6239564"/>
            <a:ext cx="973174" cy="1089869"/>
            <a:chOff x="0" y="0"/>
            <a:chExt cx="1297565" cy="1453158"/>
          </a:xfrm>
        </p:grpSpPr>
        <p:sp>
          <p:nvSpPr>
            <p:cNvPr id="40" name="Freeform 40"/>
            <p:cNvSpPr/>
            <p:nvPr/>
          </p:nvSpPr>
          <p:spPr>
            <a:xfrm>
              <a:off x="6350" y="6350"/>
              <a:ext cx="1284986" cy="1440434"/>
            </a:xfrm>
            <a:custGeom>
              <a:avLst/>
              <a:gdLst/>
              <a:ahLst/>
              <a:cxnLst/>
              <a:rect l="l" t="t" r="r" b="b"/>
              <a:pathLst>
                <a:path w="1284986" h="1440434">
                  <a:moveTo>
                    <a:pt x="0" y="643128"/>
                  </a:moveTo>
                  <a:cubicBezTo>
                    <a:pt x="0" y="287909"/>
                    <a:pt x="287655" y="0"/>
                    <a:pt x="642493" y="0"/>
                  </a:cubicBezTo>
                  <a:cubicBezTo>
                    <a:pt x="997331" y="0"/>
                    <a:pt x="1284986" y="287909"/>
                    <a:pt x="1284986" y="643128"/>
                  </a:cubicBezTo>
                  <a:lnTo>
                    <a:pt x="1284986" y="797306"/>
                  </a:lnTo>
                  <a:cubicBezTo>
                    <a:pt x="1284986" y="1152525"/>
                    <a:pt x="997331" y="1440434"/>
                    <a:pt x="642493" y="1440434"/>
                  </a:cubicBezTo>
                  <a:cubicBezTo>
                    <a:pt x="287655" y="1440434"/>
                    <a:pt x="0" y="1152525"/>
                    <a:pt x="0" y="797306"/>
                  </a:cubicBezTo>
                  <a:close/>
                </a:path>
              </a:pathLst>
            </a:custGeom>
            <a:solidFill>
              <a:srgbClr val="E1E1EA"/>
            </a:solidFill>
          </p:spPr>
        </p:sp>
        <p:sp>
          <p:nvSpPr>
            <p:cNvPr id="41" name="Freeform 41"/>
            <p:cNvSpPr/>
            <p:nvPr/>
          </p:nvSpPr>
          <p:spPr>
            <a:xfrm>
              <a:off x="0" y="0"/>
              <a:ext cx="1297686" cy="1453134"/>
            </a:xfrm>
            <a:custGeom>
              <a:avLst/>
              <a:gdLst/>
              <a:ahLst/>
              <a:cxnLst/>
              <a:rect l="l" t="t" r="r" b="b"/>
              <a:pathLst>
                <a:path w="1297686" h="1453134">
                  <a:moveTo>
                    <a:pt x="0" y="649478"/>
                  </a:moveTo>
                  <a:cubicBezTo>
                    <a:pt x="0" y="290830"/>
                    <a:pt x="290449" y="0"/>
                    <a:pt x="648843" y="0"/>
                  </a:cubicBezTo>
                  <a:cubicBezTo>
                    <a:pt x="650113" y="0"/>
                    <a:pt x="651256" y="381"/>
                    <a:pt x="652272" y="1016"/>
                  </a:cubicBezTo>
                  <a:lnTo>
                    <a:pt x="648843" y="6350"/>
                  </a:lnTo>
                  <a:lnTo>
                    <a:pt x="648843" y="0"/>
                  </a:lnTo>
                  <a:lnTo>
                    <a:pt x="648843" y="6350"/>
                  </a:lnTo>
                  <a:lnTo>
                    <a:pt x="648843" y="0"/>
                  </a:lnTo>
                  <a:cubicBezTo>
                    <a:pt x="1007110" y="0"/>
                    <a:pt x="1297686" y="290830"/>
                    <a:pt x="1297686" y="649478"/>
                  </a:cubicBezTo>
                  <a:lnTo>
                    <a:pt x="1297686" y="803656"/>
                  </a:lnTo>
                  <a:lnTo>
                    <a:pt x="1291336" y="803656"/>
                  </a:lnTo>
                  <a:lnTo>
                    <a:pt x="1297686" y="803656"/>
                  </a:lnTo>
                  <a:cubicBezTo>
                    <a:pt x="1297686" y="1162304"/>
                    <a:pt x="1007237" y="1453134"/>
                    <a:pt x="648843" y="1453134"/>
                  </a:cubicBezTo>
                  <a:lnTo>
                    <a:pt x="648843" y="1446784"/>
                  </a:lnTo>
                  <a:lnTo>
                    <a:pt x="648843" y="1440434"/>
                  </a:lnTo>
                  <a:lnTo>
                    <a:pt x="648843" y="1446784"/>
                  </a:lnTo>
                  <a:lnTo>
                    <a:pt x="648843" y="1453134"/>
                  </a:lnTo>
                  <a:cubicBezTo>
                    <a:pt x="290449" y="1453134"/>
                    <a:pt x="0" y="1162431"/>
                    <a:pt x="0" y="803656"/>
                  </a:cubicBezTo>
                  <a:lnTo>
                    <a:pt x="0" y="649478"/>
                  </a:lnTo>
                  <a:lnTo>
                    <a:pt x="6350" y="649478"/>
                  </a:lnTo>
                  <a:lnTo>
                    <a:pt x="0" y="649478"/>
                  </a:lnTo>
                  <a:moveTo>
                    <a:pt x="12700" y="649478"/>
                  </a:moveTo>
                  <a:lnTo>
                    <a:pt x="12700" y="803656"/>
                  </a:lnTo>
                  <a:lnTo>
                    <a:pt x="6350" y="803656"/>
                  </a:lnTo>
                  <a:lnTo>
                    <a:pt x="12700" y="803656"/>
                  </a:lnTo>
                  <a:cubicBezTo>
                    <a:pt x="12700" y="1155319"/>
                    <a:pt x="297434" y="1440434"/>
                    <a:pt x="648843" y="1440434"/>
                  </a:cubicBezTo>
                  <a:cubicBezTo>
                    <a:pt x="652399" y="1440434"/>
                    <a:pt x="655193" y="1443228"/>
                    <a:pt x="655193" y="1446784"/>
                  </a:cubicBezTo>
                  <a:cubicBezTo>
                    <a:pt x="655193" y="1450340"/>
                    <a:pt x="652399" y="1453134"/>
                    <a:pt x="648843" y="1453134"/>
                  </a:cubicBezTo>
                  <a:cubicBezTo>
                    <a:pt x="645287" y="1453134"/>
                    <a:pt x="642493" y="1450340"/>
                    <a:pt x="642493" y="1446784"/>
                  </a:cubicBezTo>
                  <a:cubicBezTo>
                    <a:pt x="642493" y="1443228"/>
                    <a:pt x="645287" y="1440434"/>
                    <a:pt x="648843" y="1440434"/>
                  </a:cubicBezTo>
                  <a:cubicBezTo>
                    <a:pt x="1000125" y="1440434"/>
                    <a:pt x="1284986" y="1155319"/>
                    <a:pt x="1284986" y="803656"/>
                  </a:cubicBezTo>
                  <a:lnTo>
                    <a:pt x="1284986" y="649478"/>
                  </a:lnTo>
                  <a:lnTo>
                    <a:pt x="1291336" y="649478"/>
                  </a:lnTo>
                  <a:lnTo>
                    <a:pt x="1284986" y="649478"/>
                  </a:lnTo>
                  <a:cubicBezTo>
                    <a:pt x="1284859" y="297815"/>
                    <a:pt x="1000125" y="12700"/>
                    <a:pt x="648843" y="12700"/>
                  </a:cubicBezTo>
                  <a:cubicBezTo>
                    <a:pt x="647573" y="12700"/>
                    <a:pt x="646430" y="12319"/>
                    <a:pt x="645414" y="11684"/>
                  </a:cubicBezTo>
                  <a:lnTo>
                    <a:pt x="648843" y="6350"/>
                  </a:lnTo>
                  <a:lnTo>
                    <a:pt x="648843" y="12700"/>
                  </a:lnTo>
                  <a:cubicBezTo>
                    <a:pt x="297434" y="12700"/>
                    <a:pt x="12700" y="297815"/>
                    <a:pt x="12700" y="649478"/>
                  </a:cubicBezTo>
                  <a:close/>
                </a:path>
              </a:pathLst>
            </a:custGeom>
            <a:solidFill>
              <a:srgbClr val="C7C7D0"/>
            </a:solidFill>
          </p:spPr>
        </p:sp>
      </p:grpSp>
      <p:sp>
        <p:nvSpPr>
          <p:cNvPr id="42" name="TextBox 42"/>
          <p:cNvSpPr txBox="1"/>
          <p:nvPr/>
        </p:nvSpPr>
        <p:spPr>
          <a:xfrm>
            <a:off x="10499100" y="6754217"/>
            <a:ext cx="269974" cy="270867"/>
          </a:xfrm>
          <a:prstGeom prst="rect">
            <a:avLst/>
          </a:prstGeom>
        </p:spPr>
        <p:txBody>
          <a:bodyPr lIns="0" tIns="0" rIns="0" bIns="0" rtlCol="0" anchor="t">
            <a:spAutoFit/>
          </a:bodyPr>
          <a:lstStyle/>
          <a:p>
            <a:pPr algn="l">
              <a:lnSpc>
                <a:spcPts val="2125"/>
              </a:lnSpc>
            </a:pPr>
            <a:r>
              <a:rPr lang="en-US" sz="2499" b="1">
                <a:solidFill>
                  <a:srgbClr val="3C3939"/>
                </a:solidFill>
                <a:latin typeface="Raleway Bold"/>
                <a:ea typeface="Raleway Bold"/>
                <a:cs typeface="Raleway Bold"/>
                <a:sym typeface="Raleway Bold"/>
              </a:rPr>
              <a:t>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817364" y="845046"/>
            <a:ext cx="5838825" cy="730969"/>
          </a:xfrm>
          <a:prstGeom prst="rect">
            <a:avLst/>
          </a:prstGeom>
        </p:spPr>
        <p:txBody>
          <a:bodyPr lIns="0" tIns="0" rIns="0" bIns="0" rtlCol="0" anchor="t">
            <a:spAutoFit/>
          </a:bodyPr>
          <a:lstStyle/>
          <a:p>
            <a:pPr algn="l">
              <a:lnSpc>
                <a:spcPts val="5687"/>
              </a:lnSpc>
            </a:pPr>
            <a:r>
              <a:rPr lang="en-US" sz="4999"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Limitations :</a:t>
            </a:r>
          </a:p>
        </p:txBody>
      </p:sp>
      <p:grpSp>
        <p:nvGrpSpPr>
          <p:cNvPr id="7" name="Group 7"/>
          <p:cNvGrpSpPr/>
          <p:nvPr/>
        </p:nvGrpSpPr>
        <p:grpSpPr>
          <a:xfrm>
            <a:off x="817364" y="2344341"/>
            <a:ext cx="8209806" cy="114300"/>
            <a:chOff x="0" y="0"/>
            <a:chExt cx="10946408" cy="152400"/>
          </a:xfrm>
        </p:grpSpPr>
        <p:sp>
          <p:nvSpPr>
            <p:cNvPr id="8" name="Freeform 8"/>
            <p:cNvSpPr/>
            <p:nvPr/>
          </p:nvSpPr>
          <p:spPr>
            <a:xfrm>
              <a:off x="0" y="0"/>
              <a:ext cx="10946384" cy="152400"/>
            </a:xfrm>
            <a:custGeom>
              <a:avLst/>
              <a:gdLst/>
              <a:ahLst/>
              <a:cxnLst/>
              <a:rect l="l" t="t" r="r" b="b"/>
              <a:pathLst>
                <a:path w="10946384" h="152400">
                  <a:moveTo>
                    <a:pt x="0" y="76200"/>
                  </a:moveTo>
                  <a:cubicBezTo>
                    <a:pt x="0" y="34163"/>
                    <a:pt x="34163" y="0"/>
                    <a:pt x="76200" y="0"/>
                  </a:cubicBezTo>
                  <a:lnTo>
                    <a:pt x="10870184" y="0"/>
                  </a:lnTo>
                  <a:cubicBezTo>
                    <a:pt x="10912221" y="0"/>
                    <a:pt x="10946384" y="34163"/>
                    <a:pt x="10946384" y="76200"/>
                  </a:cubicBezTo>
                  <a:cubicBezTo>
                    <a:pt x="10946384" y="118237"/>
                    <a:pt x="10912221" y="152400"/>
                    <a:pt x="10870184" y="152400"/>
                  </a:cubicBezTo>
                  <a:lnTo>
                    <a:pt x="76200" y="152400"/>
                  </a:lnTo>
                  <a:cubicBezTo>
                    <a:pt x="34163" y="152400"/>
                    <a:pt x="0" y="118237"/>
                    <a:pt x="0" y="76200"/>
                  </a:cubicBezTo>
                  <a:close/>
                </a:path>
              </a:pathLst>
            </a:custGeom>
            <a:solidFill>
              <a:srgbClr val="1B1B27"/>
            </a:solidFill>
          </p:spPr>
        </p:sp>
      </p:grpSp>
      <p:grpSp>
        <p:nvGrpSpPr>
          <p:cNvPr id="9" name="Group 9"/>
          <p:cNvGrpSpPr/>
          <p:nvPr/>
        </p:nvGrpSpPr>
        <p:grpSpPr>
          <a:xfrm>
            <a:off x="4571925" y="2022722"/>
            <a:ext cx="700534" cy="700534"/>
            <a:chOff x="0" y="0"/>
            <a:chExt cx="934045" cy="934045"/>
          </a:xfrm>
        </p:grpSpPr>
        <p:sp>
          <p:nvSpPr>
            <p:cNvPr id="10" name="Freeform 10"/>
            <p:cNvSpPr/>
            <p:nvPr/>
          </p:nvSpPr>
          <p:spPr>
            <a:xfrm>
              <a:off x="0" y="0"/>
              <a:ext cx="934085" cy="934085"/>
            </a:xfrm>
            <a:custGeom>
              <a:avLst/>
              <a:gdLst/>
              <a:ahLst/>
              <a:cxnLst/>
              <a:rect l="l" t="t" r="r" b="b"/>
              <a:pathLst>
                <a:path w="934085" h="934085">
                  <a:moveTo>
                    <a:pt x="0" y="466979"/>
                  </a:moveTo>
                  <a:cubicBezTo>
                    <a:pt x="0" y="209042"/>
                    <a:pt x="209042" y="0"/>
                    <a:pt x="466979" y="0"/>
                  </a:cubicBezTo>
                  <a:cubicBezTo>
                    <a:pt x="724916" y="0"/>
                    <a:pt x="934085" y="209042"/>
                    <a:pt x="934085" y="466979"/>
                  </a:cubicBezTo>
                  <a:cubicBezTo>
                    <a:pt x="934085" y="724916"/>
                    <a:pt x="724916" y="934085"/>
                    <a:pt x="466979" y="934085"/>
                  </a:cubicBezTo>
                  <a:cubicBezTo>
                    <a:pt x="209042" y="934085"/>
                    <a:pt x="0" y="724916"/>
                    <a:pt x="0" y="466979"/>
                  </a:cubicBezTo>
                  <a:close/>
                </a:path>
              </a:pathLst>
            </a:custGeom>
            <a:solidFill>
              <a:srgbClr val="1B1B27"/>
            </a:solidFill>
          </p:spPr>
        </p:sp>
      </p:grpSp>
      <p:grpSp>
        <p:nvGrpSpPr>
          <p:cNvPr id="11" name="Group 11"/>
          <p:cNvGrpSpPr>
            <a:grpSpLocks noChangeAspect="1"/>
          </p:cNvGrpSpPr>
          <p:nvPr/>
        </p:nvGrpSpPr>
        <p:grpSpPr>
          <a:xfrm>
            <a:off x="4782071" y="2197894"/>
            <a:ext cx="280244" cy="350192"/>
            <a:chOff x="0" y="0"/>
            <a:chExt cx="373658" cy="466923"/>
          </a:xfrm>
        </p:grpSpPr>
        <p:sp>
          <p:nvSpPr>
            <p:cNvPr id="12" name="Freeform 12" descr="preencoded.png"/>
            <p:cNvSpPr/>
            <p:nvPr/>
          </p:nvSpPr>
          <p:spPr>
            <a:xfrm>
              <a:off x="0" y="0"/>
              <a:ext cx="373634" cy="466979"/>
            </a:xfrm>
            <a:custGeom>
              <a:avLst/>
              <a:gdLst/>
              <a:ahLst/>
              <a:cxnLst/>
              <a:rect l="l" t="t" r="r" b="b"/>
              <a:pathLst>
                <a:path w="373634" h="466979">
                  <a:moveTo>
                    <a:pt x="0" y="0"/>
                  </a:moveTo>
                  <a:lnTo>
                    <a:pt x="373634" y="0"/>
                  </a:lnTo>
                  <a:lnTo>
                    <a:pt x="373634" y="466979"/>
                  </a:lnTo>
                  <a:lnTo>
                    <a:pt x="0" y="466979"/>
                  </a:lnTo>
                  <a:lnTo>
                    <a:pt x="0" y="0"/>
                  </a:lnTo>
                  <a:close/>
                </a:path>
              </a:pathLst>
            </a:custGeom>
            <a:blipFill>
              <a:blip r:embed="rId2"/>
              <a:stretch>
                <a:fillRect t="-1050" r="-6" b="-1038"/>
              </a:stretch>
            </a:blipFill>
          </p:spPr>
        </p:sp>
      </p:grpSp>
      <p:sp>
        <p:nvSpPr>
          <p:cNvPr id="13" name="TextBox 13"/>
          <p:cNvSpPr txBox="1"/>
          <p:nvPr/>
        </p:nvSpPr>
        <p:spPr>
          <a:xfrm>
            <a:off x="1079449" y="2985344"/>
            <a:ext cx="3702621" cy="359073"/>
          </a:xfrm>
          <a:prstGeom prst="rect">
            <a:avLst/>
          </a:prstGeom>
        </p:spPr>
        <p:txBody>
          <a:bodyPr wrap="square" lIns="0" tIns="0" rIns="0" bIns="0" rtlCol="0" anchor="t">
            <a:spAutoFit/>
          </a:bodyPr>
          <a:lstStyle/>
          <a:p>
            <a:pPr algn="l">
              <a:lnSpc>
                <a:spcPts val="2812"/>
              </a:lnSpc>
            </a:pPr>
            <a:r>
              <a:rPr lang="en-US" sz="2750" dirty="0">
                <a:solidFill>
                  <a:srgbClr val="3C3939"/>
                </a:solidFill>
                <a:latin typeface="Raleway"/>
                <a:ea typeface="Raleway"/>
                <a:cs typeface="Raleway"/>
                <a:sym typeface="Raleway"/>
              </a:rPr>
              <a:t>Internet Dependency</a:t>
            </a:r>
          </a:p>
        </p:txBody>
      </p:sp>
      <p:sp>
        <p:nvSpPr>
          <p:cNvPr id="14" name="TextBox 14"/>
          <p:cNvSpPr txBox="1"/>
          <p:nvPr/>
        </p:nvSpPr>
        <p:spPr>
          <a:xfrm>
            <a:off x="1079374" y="3630512"/>
            <a:ext cx="7685634" cy="373559"/>
          </a:xfrm>
          <a:prstGeom prst="rect">
            <a:avLst/>
          </a:prstGeom>
        </p:spPr>
        <p:txBody>
          <a:bodyPr lIns="0" tIns="0" rIns="0" bIns="0" rtlCol="0" anchor="t">
            <a:spAutoFit/>
          </a:bodyPr>
          <a:lstStyle/>
          <a:p>
            <a:pPr algn="l">
              <a:lnSpc>
                <a:spcPts val="2937"/>
              </a:lnSpc>
            </a:pPr>
            <a:r>
              <a:rPr lang="en-US" sz="2499" b="1">
                <a:solidFill>
                  <a:srgbClr val="3C3939"/>
                </a:solidFill>
                <a:latin typeface="Roboto Bold"/>
                <a:ea typeface="Roboto Bold"/>
                <a:cs typeface="Roboto Bold"/>
                <a:sym typeface="Roboto Bold"/>
              </a:rPr>
              <a:t>Requires stable internet</a:t>
            </a:r>
            <a:r>
              <a:rPr lang="en-US" sz="2499">
                <a:solidFill>
                  <a:srgbClr val="3C3939"/>
                </a:solidFill>
                <a:latin typeface="Roboto"/>
                <a:ea typeface="Roboto"/>
                <a:cs typeface="Roboto"/>
                <a:sym typeface="Roboto"/>
              </a:rPr>
              <a:t> connection to send </a:t>
            </a:r>
          </a:p>
          <a:p>
            <a:pPr algn="l">
              <a:lnSpc>
                <a:spcPts val="2937"/>
              </a:lnSpc>
            </a:pPr>
            <a:r>
              <a:rPr lang="en-US" sz="2499">
                <a:solidFill>
                  <a:srgbClr val="3C3939"/>
                </a:solidFill>
                <a:latin typeface="Roboto"/>
                <a:ea typeface="Roboto"/>
                <a:cs typeface="Roboto"/>
                <a:sym typeface="Roboto"/>
              </a:rPr>
              <a:t>Telegram alerts.</a:t>
            </a:r>
          </a:p>
        </p:txBody>
      </p:sp>
      <p:grpSp>
        <p:nvGrpSpPr>
          <p:cNvPr id="15" name="Group 15"/>
          <p:cNvGrpSpPr/>
          <p:nvPr/>
        </p:nvGrpSpPr>
        <p:grpSpPr>
          <a:xfrm>
            <a:off x="9260681" y="2344341"/>
            <a:ext cx="8209955" cy="114300"/>
            <a:chOff x="0" y="0"/>
            <a:chExt cx="10946607" cy="152400"/>
          </a:xfrm>
        </p:grpSpPr>
        <p:sp>
          <p:nvSpPr>
            <p:cNvPr id="16" name="Freeform 16"/>
            <p:cNvSpPr/>
            <p:nvPr/>
          </p:nvSpPr>
          <p:spPr>
            <a:xfrm>
              <a:off x="0" y="0"/>
              <a:ext cx="10946638" cy="152400"/>
            </a:xfrm>
            <a:custGeom>
              <a:avLst/>
              <a:gdLst/>
              <a:ahLst/>
              <a:cxnLst/>
              <a:rect l="l" t="t" r="r" b="b"/>
              <a:pathLst>
                <a:path w="10946638" h="152400">
                  <a:moveTo>
                    <a:pt x="0" y="76200"/>
                  </a:moveTo>
                  <a:cubicBezTo>
                    <a:pt x="0" y="34163"/>
                    <a:pt x="34163" y="0"/>
                    <a:pt x="76200" y="0"/>
                  </a:cubicBezTo>
                  <a:lnTo>
                    <a:pt x="10870438" y="0"/>
                  </a:lnTo>
                  <a:cubicBezTo>
                    <a:pt x="10912475" y="0"/>
                    <a:pt x="10946638" y="34163"/>
                    <a:pt x="10946638" y="76200"/>
                  </a:cubicBezTo>
                  <a:cubicBezTo>
                    <a:pt x="10946638" y="118237"/>
                    <a:pt x="10912475" y="152400"/>
                    <a:pt x="10870438" y="152400"/>
                  </a:cubicBezTo>
                  <a:lnTo>
                    <a:pt x="76200" y="152400"/>
                  </a:lnTo>
                  <a:cubicBezTo>
                    <a:pt x="34163" y="152400"/>
                    <a:pt x="0" y="118237"/>
                    <a:pt x="0" y="76200"/>
                  </a:cubicBezTo>
                  <a:close/>
                </a:path>
              </a:pathLst>
            </a:custGeom>
            <a:solidFill>
              <a:srgbClr val="1B1B27"/>
            </a:solidFill>
          </p:spPr>
        </p:sp>
      </p:grpSp>
      <p:grpSp>
        <p:nvGrpSpPr>
          <p:cNvPr id="17" name="Group 17"/>
          <p:cNvGrpSpPr/>
          <p:nvPr/>
        </p:nvGrpSpPr>
        <p:grpSpPr>
          <a:xfrm>
            <a:off x="13015391" y="2022722"/>
            <a:ext cx="700534" cy="700534"/>
            <a:chOff x="0" y="0"/>
            <a:chExt cx="934045" cy="934045"/>
          </a:xfrm>
        </p:grpSpPr>
        <p:sp>
          <p:nvSpPr>
            <p:cNvPr id="18" name="Freeform 18"/>
            <p:cNvSpPr/>
            <p:nvPr/>
          </p:nvSpPr>
          <p:spPr>
            <a:xfrm>
              <a:off x="0" y="0"/>
              <a:ext cx="934085" cy="934085"/>
            </a:xfrm>
            <a:custGeom>
              <a:avLst/>
              <a:gdLst/>
              <a:ahLst/>
              <a:cxnLst/>
              <a:rect l="l" t="t" r="r" b="b"/>
              <a:pathLst>
                <a:path w="934085" h="934085">
                  <a:moveTo>
                    <a:pt x="0" y="466979"/>
                  </a:moveTo>
                  <a:cubicBezTo>
                    <a:pt x="0" y="209042"/>
                    <a:pt x="209042" y="0"/>
                    <a:pt x="466979" y="0"/>
                  </a:cubicBezTo>
                  <a:cubicBezTo>
                    <a:pt x="724916" y="0"/>
                    <a:pt x="934085" y="209042"/>
                    <a:pt x="934085" y="466979"/>
                  </a:cubicBezTo>
                  <a:cubicBezTo>
                    <a:pt x="934085" y="724916"/>
                    <a:pt x="724916" y="934085"/>
                    <a:pt x="466979" y="934085"/>
                  </a:cubicBezTo>
                  <a:cubicBezTo>
                    <a:pt x="209042" y="934085"/>
                    <a:pt x="0" y="724916"/>
                    <a:pt x="0" y="466979"/>
                  </a:cubicBezTo>
                  <a:close/>
                </a:path>
              </a:pathLst>
            </a:custGeom>
            <a:solidFill>
              <a:srgbClr val="1B1B27"/>
            </a:solidFill>
          </p:spPr>
        </p:sp>
      </p:grpSp>
      <p:grpSp>
        <p:nvGrpSpPr>
          <p:cNvPr id="19" name="Group 19"/>
          <p:cNvGrpSpPr>
            <a:grpSpLocks noChangeAspect="1"/>
          </p:cNvGrpSpPr>
          <p:nvPr/>
        </p:nvGrpSpPr>
        <p:grpSpPr>
          <a:xfrm>
            <a:off x="13225538" y="2197894"/>
            <a:ext cx="280244" cy="350192"/>
            <a:chOff x="0" y="0"/>
            <a:chExt cx="373658" cy="466923"/>
          </a:xfrm>
        </p:grpSpPr>
        <p:sp>
          <p:nvSpPr>
            <p:cNvPr id="20" name="Freeform 20" descr="preencoded.png"/>
            <p:cNvSpPr/>
            <p:nvPr/>
          </p:nvSpPr>
          <p:spPr>
            <a:xfrm>
              <a:off x="0" y="0"/>
              <a:ext cx="373634" cy="466979"/>
            </a:xfrm>
            <a:custGeom>
              <a:avLst/>
              <a:gdLst/>
              <a:ahLst/>
              <a:cxnLst/>
              <a:rect l="l" t="t" r="r" b="b"/>
              <a:pathLst>
                <a:path w="373634" h="466979">
                  <a:moveTo>
                    <a:pt x="0" y="0"/>
                  </a:moveTo>
                  <a:lnTo>
                    <a:pt x="373634" y="0"/>
                  </a:lnTo>
                  <a:lnTo>
                    <a:pt x="373634" y="466979"/>
                  </a:lnTo>
                  <a:lnTo>
                    <a:pt x="0" y="466979"/>
                  </a:lnTo>
                  <a:lnTo>
                    <a:pt x="0" y="0"/>
                  </a:lnTo>
                  <a:close/>
                </a:path>
              </a:pathLst>
            </a:custGeom>
            <a:blipFill>
              <a:blip r:embed="rId3"/>
              <a:stretch>
                <a:fillRect t="-1050" r="-6" b="-1038"/>
              </a:stretch>
            </a:blipFill>
          </p:spPr>
        </p:sp>
      </p:grpSp>
      <p:sp>
        <p:nvSpPr>
          <p:cNvPr id="21" name="TextBox 21"/>
          <p:cNvSpPr txBox="1"/>
          <p:nvPr/>
        </p:nvSpPr>
        <p:spPr>
          <a:xfrm>
            <a:off x="9522768" y="2985344"/>
            <a:ext cx="4193187" cy="359073"/>
          </a:xfrm>
          <a:prstGeom prst="rect">
            <a:avLst/>
          </a:prstGeom>
        </p:spPr>
        <p:txBody>
          <a:bodyPr wrap="square" lIns="0" tIns="0" rIns="0" bIns="0" rtlCol="0" anchor="t">
            <a:spAutoFit/>
          </a:bodyPr>
          <a:lstStyle/>
          <a:p>
            <a:pPr algn="l">
              <a:lnSpc>
                <a:spcPts val="2812"/>
              </a:lnSpc>
            </a:pPr>
            <a:r>
              <a:rPr lang="en-US" sz="2750" dirty="0">
                <a:solidFill>
                  <a:srgbClr val="3C3939"/>
                </a:solidFill>
                <a:latin typeface="Raleway"/>
                <a:ea typeface="Raleway"/>
                <a:cs typeface="Raleway"/>
                <a:sym typeface="Raleway"/>
              </a:rPr>
              <a:t>Lighting &amp; Crowd Impact</a:t>
            </a:r>
          </a:p>
        </p:txBody>
      </p:sp>
      <p:sp>
        <p:nvSpPr>
          <p:cNvPr id="22" name="TextBox 22"/>
          <p:cNvSpPr txBox="1"/>
          <p:nvPr/>
        </p:nvSpPr>
        <p:spPr>
          <a:xfrm>
            <a:off x="9522766" y="3630512"/>
            <a:ext cx="7685782" cy="747117"/>
          </a:xfrm>
          <a:prstGeom prst="rect">
            <a:avLst/>
          </a:prstGeom>
        </p:spPr>
        <p:txBody>
          <a:bodyPr lIns="0" tIns="0" rIns="0" bIns="0" rtlCol="0" anchor="t">
            <a:spAutoFit/>
          </a:bodyPr>
          <a:lstStyle/>
          <a:p>
            <a:pPr algn="l">
              <a:lnSpc>
                <a:spcPts val="2937"/>
              </a:lnSpc>
            </a:pPr>
            <a:r>
              <a:rPr lang="en-US" sz="2499" b="1">
                <a:solidFill>
                  <a:srgbClr val="3C3939"/>
                </a:solidFill>
                <a:latin typeface="Roboto Bold"/>
                <a:ea typeface="Roboto Bold"/>
                <a:cs typeface="Roboto Bold"/>
                <a:sym typeface="Roboto Bold"/>
              </a:rPr>
              <a:t>Face recognition accuracy</a:t>
            </a:r>
            <a:r>
              <a:rPr lang="en-US" sz="2499">
                <a:solidFill>
                  <a:srgbClr val="3C3939"/>
                </a:solidFill>
                <a:latin typeface="Roboto"/>
                <a:ea typeface="Roboto"/>
                <a:cs typeface="Roboto"/>
                <a:sym typeface="Roboto"/>
              </a:rPr>
              <a:t> may decrease in poor lighting or crowded backgrounds.</a:t>
            </a:r>
          </a:p>
        </p:txBody>
      </p:sp>
      <p:grpSp>
        <p:nvGrpSpPr>
          <p:cNvPr id="23" name="Group 23"/>
          <p:cNvGrpSpPr/>
          <p:nvPr/>
        </p:nvGrpSpPr>
        <p:grpSpPr>
          <a:xfrm>
            <a:off x="817364" y="5026075"/>
            <a:ext cx="8209806" cy="114300"/>
            <a:chOff x="0" y="0"/>
            <a:chExt cx="10946408" cy="152400"/>
          </a:xfrm>
        </p:grpSpPr>
        <p:sp>
          <p:nvSpPr>
            <p:cNvPr id="24" name="Freeform 24"/>
            <p:cNvSpPr/>
            <p:nvPr/>
          </p:nvSpPr>
          <p:spPr>
            <a:xfrm>
              <a:off x="0" y="0"/>
              <a:ext cx="10946384" cy="152400"/>
            </a:xfrm>
            <a:custGeom>
              <a:avLst/>
              <a:gdLst/>
              <a:ahLst/>
              <a:cxnLst/>
              <a:rect l="l" t="t" r="r" b="b"/>
              <a:pathLst>
                <a:path w="10946384" h="152400">
                  <a:moveTo>
                    <a:pt x="0" y="76200"/>
                  </a:moveTo>
                  <a:cubicBezTo>
                    <a:pt x="0" y="34163"/>
                    <a:pt x="34163" y="0"/>
                    <a:pt x="76200" y="0"/>
                  </a:cubicBezTo>
                  <a:lnTo>
                    <a:pt x="10870184" y="0"/>
                  </a:lnTo>
                  <a:cubicBezTo>
                    <a:pt x="10912221" y="0"/>
                    <a:pt x="10946384" y="34163"/>
                    <a:pt x="10946384" y="76200"/>
                  </a:cubicBezTo>
                  <a:cubicBezTo>
                    <a:pt x="10946384" y="118237"/>
                    <a:pt x="10912221" y="152400"/>
                    <a:pt x="10870184" y="152400"/>
                  </a:cubicBezTo>
                  <a:lnTo>
                    <a:pt x="76200" y="152400"/>
                  </a:lnTo>
                  <a:cubicBezTo>
                    <a:pt x="34163" y="152400"/>
                    <a:pt x="0" y="118237"/>
                    <a:pt x="0" y="76200"/>
                  </a:cubicBezTo>
                  <a:close/>
                </a:path>
              </a:pathLst>
            </a:custGeom>
            <a:solidFill>
              <a:srgbClr val="1B1B27"/>
            </a:solidFill>
          </p:spPr>
        </p:sp>
      </p:grpSp>
      <p:grpSp>
        <p:nvGrpSpPr>
          <p:cNvPr id="25" name="Group 25"/>
          <p:cNvGrpSpPr/>
          <p:nvPr/>
        </p:nvGrpSpPr>
        <p:grpSpPr>
          <a:xfrm>
            <a:off x="4571925" y="4704458"/>
            <a:ext cx="700534" cy="700534"/>
            <a:chOff x="0" y="0"/>
            <a:chExt cx="934045" cy="934045"/>
          </a:xfrm>
        </p:grpSpPr>
        <p:sp>
          <p:nvSpPr>
            <p:cNvPr id="26" name="Freeform 26"/>
            <p:cNvSpPr/>
            <p:nvPr/>
          </p:nvSpPr>
          <p:spPr>
            <a:xfrm>
              <a:off x="0" y="0"/>
              <a:ext cx="934085" cy="934085"/>
            </a:xfrm>
            <a:custGeom>
              <a:avLst/>
              <a:gdLst/>
              <a:ahLst/>
              <a:cxnLst/>
              <a:rect l="l" t="t" r="r" b="b"/>
              <a:pathLst>
                <a:path w="934085" h="934085">
                  <a:moveTo>
                    <a:pt x="0" y="466979"/>
                  </a:moveTo>
                  <a:cubicBezTo>
                    <a:pt x="0" y="209042"/>
                    <a:pt x="209042" y="0"/>
                    <a:pt x="466979" y="0"/>
                  </a:cubicBezTo>
                  <a:cubicBezTo>
                    <a:pt x="724916" y="0"/>
                    <a:pt x="934085" y="209042"/>
                    <a:pt x="934085" y="466979"/>
                  </a:cubicBezTo>
                  <a:cubicBezTo>
                    <a:pt x="934085" y="724916"/>
                    <a:pt x="724916" y="934085"/>
                    <a:pt x="466979" y="934085"/>
                  </a:cubicBezTo>
                  <a:cubicBezTo>
                    <a:pt x="209042" y="934085"/>
                    <a:pt x="0" y="724916"/>
                    <a:pt x="0" y="466979"/>
                  </a:cubicBezTo>
                  <a:close/>
                </a:path>
              </a:pathLst>
            </a:custGeom>
            <a:solidFill>
              <a:srgbClr val="1B1B27"/>
            </a:solidFill>
          </p:spPr>
        </p:sp>
      </p:grpSp>
      <p:grpSp>
        <p:nvGrpSpPr>
          <p:cNvPr id="27" name="Group 27"/>
          <p:cNvGrpSpPr>
            <a:grpSpLocks noChangeAspect="1"/>
          </p:cNvGrpSpPr>
          <p:nvPr/>
        </p:nvGrpSpPr>
        <p:grpSpPr>
          <a:xfrm>
            <a:off x="4782071" y="4879627"/>
            <a:ext cx="280244" cy="350193"/>
            <a:chOff x="0" y="0"/>
            <a:chExt cx="373658" cy="466923"/>
          </a:xfrm>
        </p:grpSpPr>
        <p:sp>
          <p:nvSpPr>
            <p:cNvPr id="28" name="Freeform 28" descr="preencoded.png"/>
            <p:cNvSpPr/>
            <p:nvPr/>
          </p:nvSpPr>
          <p:spPr>
            <a:xfrm>
              <a:off x="0" y="0"/>
              <a:ext cx="373634" cy="466979"/>
            </a:xfrm>
            <a:custGeom>
              <a:avLst/>
              <a:gdLst/>
              <a:ahLst/>
              <a:cxnLst/>
              <a:rect l="l" t="t" r="r" b="b"/>
              <a:pathLst>
                <a:path w="373634" h="466979">
                  <a:moveTo>
                    <a:pt x="0" y="0"/>
                  </a:moveTo>
                  <a:lnTo>
                    <a:pt x="373634" y="0"/>
                  </a:lnTo>
                  <a:lnTo>
                    <a:pt x="373634" y="466979"/>
                  </a:lnTo>
                  <a:lnTo>
                    <a:pt x="0" y="466979"/>
                  </a:lnTo>
                  <a:lnTo>
                    <a:pt x="0" y="0"/>
                  </a:lnTo>
                  <a:close/>
                </a:path>
              </a:pathLst>
            </a:custGeom>
            <a:blipFill>
              <a:blip r:embed="rId4"/>
              <a:stretch>
                <a:fillRect t="-1050" r="-6" b="-1038"/>
              </a:stretch>
            </a:blipFill>
          </p:spPr>
        </p:sp>
      </p:grpSp>
      <p:sp>
        <p:nvSpPr>
          <p:cNvPr id="29" name="TextBox 29"/>
          <p:cNvSpPr txBox="1"/>
          <p:nvPr/>
        </p:nvSpPr>
        <p:spPr>
          <a:xfrm>
            <a:off x="1088765" y="5574327"/>
            <a:ext cx="4183723" cy="359073"/>
          </a:xfrm>
          <a:prstGeom prst="rect">
            <a:avLst/>
          </a:prstGeom>
        </p:spPr>
        <p:txBody>
          <a:bodyPr wrap="square" lIns="0" tIns="0" rIns="0" bIns="0" rtlCol="0" anchor="t">
            <a:spAutoFit/>
          </a:bodyPr>
          <a:lstStyle/>
          <a:p>
            <a:pPr algn="l">
              <a:lnSpc>
                <a:spcPts val="2812"/>
              </a:lnSpc>
            </a:pPr>
            <a:r>
              <a:rPr lang="en-US" sz="2750" dirty="0">
                <a:solidFill>
                  <a:srgbClr val="3C3939"/>
                </a:solidFill>
                <a:latin typeface="Raleway"/>
                <a:ea typeface="Raleway"/>
                <a:cs typeface="Raleway"/>
                <a:sym typeface="Raleway"/>
              </a:rPr>
              <a:t>Known Database Limited</a:t>
            </a:r>
          </a:p>
        </p:txBody>
      </p:sp>
      <p:sp>
        <p:nvSpPr>
          <p:cNvPr id="30" name="TextBox 30"/>
          <p:cNvSpPr txBox="1"/>
          <p:nvPr/>
        </p:nvSpPr>
        <p:spPr>
          <a:xfrm>
            <a:off x="1079450" y="6143476"/>
            <a:ext cx="7685634" cy="373559"/>
          </a:xfrm>
          <a:prstGeom prst="rect">
            <a:avLst/>
          </a:prstGeom>
        </p:spPr>
        <p:txBody>
          <a:bodyPr lIns="0" tIns="0" rIns="0" bIns="0" rtlCol="0" anchor="t">
            <a:spAutoFit/>
          </a:bodyPr>
          <a:lstStyle/>
          <a:p>
            <a:pPr algn="l">
              <a:lnSpc>
                <a:spcPts val="2937"/>
              </a:lnSpc>
            </a:pPr>
            <a:r>
              <a:rPr lang="en-US" sz="2499" dirty="0">
                <a:solidFill>
                  <a:srgbClr val="3C3939"/>
                </a:solidFill>
                <a:latin typeface="Roboto"/>
                <a:ea typeface="Roboto"/>
                <a:cs typeface="Roboto"/>
                <a:sym typeface="Roboto"/>
              </a:rPr>
              <a:t>Limited to </a:t>
            </a:r>
            <a:r>
              <a:rPr lang="en-US" sz="2499" b="1" dirty="0">
                <a:solidFill>
                  <a:srgbClr val="3C3939"/>
                </a:solidFill>
                <a:latin typeface="Roboto Bold"/>
                <a:ea typeface="Roboto Bold"/>
                <a:cs typeface="Roboto Bold"/>
                <a:sym typeface="Roboto Bold"/>
              </a:rPr>
              <a:t>known criminal database</a:t>
            </a:r>
            <a:r>
              <a:rPr lang="en-US" sz="2499" dirty="0">
                <a:solidFill>
                  <a:srgbClr val="3C3939"/>
                </a:solidFill>
                <a:latin typeface="Roboto"/>
                <a:ea typeface="Roboto"/>
                <a:cs typeface="Roboto"/>
                <a:sym typeface="Roboto"/>
              </a:rPr>
              <a:t> </a:t>
            </a:r>
          </a:p>
          <a:p>
            <a:pPr algn="l">
              <a:lnSpc>
                <a:spcPts val="2937"/>
              </a:lnSpc>
            </a:pPr>
            <a:r>
              <a:rPr lang="en-US" sz="2499" dirty="0">
                <a:solidFill>
                  <a:srgbClr val="3C3939"/>
                </a:solidFill>
                <a:latin typeface="Roboto"/>
                <a:ea typeface="Roboto"/>
                <a:cs typeface="Roboto"/>
                <a:sym typeface="Roboto"/>
              </a:rPr>
              <a:t>– cannot identify unknown threats.</a:t>
            </a:r>
          </a:p>
        </p:txBody>
      </p:sp>
      <p:grpSp>
        <p:nvGrpSpPr>
          <p:cNvPr id="31" name="Group 31"/>
          <p:cNvGrpSpPr/>
          <p:nvPr/>
        </p:nvGrpSpPr>
        <p:grpSpPr>
          <a:xfrm>
            <a:off x="9260681" y="5026075"/>
            <a:ext cx="8209955" cy="114300"/>
            <a:chOff x="0" y="0"/>
            <a:chExt cx="10946607" cy="152400"/>
          </a:xfrm>
        </p:grpSpPr>
        <p:sp>
          <p:nvSpPr>
            <p:cNvPr id="32" name="Freeform 32"/>
            <p:cNvSpPr/>
            <p:nvPr/>
          </p:nvSpPr>
          <p:spPr>
            <a:xfrm>
              <a:off x="0" y="0"/>
              <a:ext cx="10946638" cy="152400"/>
            </a:xfrm>
            <a:custGeom>
              <a:avLst/>
              <a:gdLst/>
              <a:ahLst/>
              <a:cxnLst/>
              <a:rect l="l" t="t" r="r" b="b"/>
              <a:pathLst>
                <a:path w="10946638" h="152400">
                  <a:moveTo>
                    <a:pt x="0" y="76200"/>
                  </a:moveTo>
                  <a:cubicBezTo>
                    <a:pt x="0" y="34163"/>
                    <a:pt x="34163" y="0"/>
                    <a:pt x="76200" y="0"/>
                  </a:cubicBezTo>
                  <a:lnTo>
                    <a:pt x="10870438" y="0"/>
                  </a:lnTo>
                  <a:cubicBezTo>
                    <a:pt x="10912475" y="0"/>
                    <a:pt x="10946638" y="34163"/>
                    <a:pt x="10946638" y="76200"/>
                  </a:cubicBezTo>
                  <a:cubicBezTo>
                    <a:pt x="10946638" y="118237"/>
                    <a:pt x="10912475" y="152400"/>
                    <a:pt x="10870438" y="152400"/>
                  </a:cubicBezTo>
                  <a:lnTo>
                    <a:pt x="76200" y="152400"/>
                  </a:lnTo>
                  <a:cubicBezTo>
                    <a:pt x="34163" y="152400"/>
                    <a:pt x="0" y="118237"/>
                    <a:pt x="0" y="76200"/>
                  </a:cubicBezTo>
                  <a:close/>
                </a:path>
              </a:pathLst>
            </a:custGeom>
            <a:solidFill>
              <a:srgbClr val="1B1B27"/>
            </a:solidFill>
          </p:spPr>
        </p:sp>
      </p:grpSp>
      <p:grpSp>
        <p:nvGrpSpPr>
          <p:cNvPr id="33" name="Group 33"/>
          <p:cNvGrpSpPr/>
          <p:nvPr/>
        </p:nvGrpSpPr>
        <p:grpSpPr>
          <a:xfrm>
            <a:off x="13015391" y="4704458"/>
            <a:ext cx="700534" cy="700534"/>
            <a:chOff x="0" y="0"/>
            <a:chExt cx="934045" cy="934045"/>
          </a:xfrm>
        </p:grpSpPr>
        <p:sp>
          <p:nvSpPr>
            <p:cNvPr id="34" name="Freeform 34"/>
            <p:cNvSpPr/>
            <p:nvPr/>
          </p:nvSpPr>
          <p:spPr>
            <a:xfrm>
              <a:off x="0" y="0"/>
              <a:ext cx="934085" cy="934085"/>
            </a:xfrm>
            <a:custGeom>
              <a:avLst/>
              <a:gdLst/>
              <a:ahLst/>
              <a:cxnLst/>
              <a:rect l="l" t="t" r="r" b="b"/>
              <a:pathLst>
                <a:path w="934085" h="934085">
                  <a:moveTo>
                    <a:pt x="0" y="466979"/>
                  </a:moveTo>
                  <a:cubicBezTo>
                    <a:pt x="0" y="209042"/>
                    <a:pt x="209042" y="0"/>
                    <a:pt x="466979" y="0"/>
                  </a:cubicBezTo>
                  <a:cubicBezTo>
                    <a:pt x="724916" y="0"/>
                    <a:pt x="934085" y="209042"/>
                    <a:pt x="934085" y="466979"/>
                  </a:cubicBezTo>
                  <a:cubicBezTo>
                    <a:pt x="934085" y="724916"/>
                    <a:pt x="724916" y="934085"/>
                    <a:pt x="466979" y="934085"/>
                  </a:cubicBezTo>
                  <a:cubicBezTo>
                    <a:pt x="209042" y="934085"/>
                    <a:pt x="0" y="724916"/>
                    <a:pt x="0" y="466979"/>
                  </a:cubicBezTo>
                  <a:close/>
                </a:path>
              </a:pathLst>
            </a:custGeom>
            <a:solidFill>
              <a:srgbClr val="1B1B27"/>
            </a:solidFill>
          </p:spPr>
        </p:sp>
      </p:grpSp>
      <p:grpSp>
        <p:nvGrpSpPr>
          <p:cNvPr id="35" name="Group 35"/>
          <p:cNvGrpSpPr>
            <a:grpSpLocks noChangeAspect="1"/>
          </p:cNvGrpSpPr>
          <p:nvPr/>
        </p:nvGrpSpPr>
        <p:grpSpPr>
          <a:xfrm>
            <a:off x="13225538" y="4879627"/>
            <a:ext cx="280244" cy="350193"/>
            <a:chOff x="0" y="0"/>
            <a:chExt cx="373658" cy="466923"/>
          </a:xfrm>
        </p:grpSpPr>
        <p:sp>
          <p:nvSpPr>
            <p:cNvPr id="36" name="Freeform 36" descr="preencoded.png"/>
            <p:cNvSpPr/>
            <p:nvPr/>
          </p:nvSpPr>
          <p:spPr>
            <a:xfrm>
              <a:off x="0" y="0"/>
              <a:ext cx="373634" cy="466979"/>
            </a:xfrm>
            <a:custGeom>
              <a:avLst/>
              <a:gdLst/>
              <a:ahLst/>
              <a:cxnLst/>
              <a:rect l="l" t="t" r="r" b="b"/>
              <a:pathLst>
                <a:path w="373634" h="466979">
                  <a:moveTo>
                    <a:pt x="0" y="0"/>
                  </a:moveTo>
                  <a:lnTo>
                    <a:pt x="373634" y="0"/>
                  </a:lnTo>
                  <a:lnTo>
                    <a:pt x="373634" y="466979"/>
                  </a:lnTo>
                  <a:lnTo>
                    <a:pt x="0" y="466979"/>
                  </a:lnTo>
                  <a:lnTo>
                    <a:pt x="0" y="0"/>
                  </a:lnTo>
                  <a:close/>
                </a:path>
              </a:pathLst>
            </a:custGeom>
            <a:blipFill>
              <a:blip r:embed="rId5"/>
              <a:stretch>
                <a:fillRect t="-1050" r="-6" b="-1038"/>
              </a:stretch>
            </a:blipFill>
          </p:spPr>
        </p:sp>
      </p:grpSp>
      <p:sp>
        <p:nvSpPr>
          <p:cNvPr id="37" name="TextBox 37"/>
          <p:cNvSpPr txBox="1"/>
          <p:nvPr/>
        </p:nvSpPr>
        <p:spPr>
          <a:xfrm>
            <a:off x="9522766" y="5542092"/>
            <a:ext cx="2919413" cy="336351"/>
          </a:xfrm>
          <a:prstGeom prst="rect">
            <a:avLst/>
          </a:prstGeom>
        </p:spPr>
        <p:txBody>
          <a:bodyPr lIns="0" tIns="0" rIns="0" bIns="0" rtlCol="0" anchor="t">
            <a:spAutoFit/>
          </a:bodyPr>
          <a:lstStyle/>
          <a:p>
            <a:pPr algn="l">
              <a:lnSpc>
                <a:spcPts val="2812"/>
              </a:lnSpc>
            </a:pPr>
            <a:r>
              <a:rPr lang="en-US" sz="2750">
                <a:solidFill>
                  <a:srgbClr val="3C3939"/>
                </a:solidFill>
                <a:latin typeface="Raleway"/>
                <a:ea typeface="Raleway"/>
                <a:cs typeface="Raleway"/>
                <a:sym typeface="Raleway"/>
              </a:rPr>
              <a:t>Desktop-Only</a:t>
            </a:r>
          </a:p>
        </p:txBody>
      </p:sp>
      <p:sp>
        <p:nvSpPr>
          <p:cNvPr id="38" name="TextBox 38"/>
          <p:cNvSpPr txBox="1"/>
          <p:nvPr/>
        </p:nvSpPr>
        <p:spPr>
          <a:xfrm>
            <a:off x="9522768" y="6143476"/>
            <a:ext cx="7685782" cy="373559"/>
          </a:xfrm>
          <a:prstGeom prst="rect">
            <a:avLst/>
          </a:prstGeom>
        </p:spPr>
        <p:txBody>
          <a:bodyPr lIns="0" tIns="0" rIns="0" bIns="0" rtlCol="0" anchor="t">
            <a:spAutoFit/>
          </a:bodyPr>
          <a:lstStyle/>
          <a:p>
            <a:pPr algn="l">
              <a:lnSpc>
                <a:spcPts val="2937"/>
              </a:lnSpc>
            </a:pPr>
            <a:r>
              <a:rPr lang="en-US" sz="2499" b="1">
                <a:solidFill>
                  <a:srgbClr val="3C3939"/>
                </a:solidFill>
                <a:latin typeface="Roboto Bold"/>
                <a:ea typeface="Roboto Bold"/>
                <a:cs typeface="Roboto Bold"/>
                <a:sym typeface="Roboto Bold"/>
              </a:rPr>
              <a:t>Desktop-only solution</a:t>
            </a:r>
            <a:r>
              <a:rPr lang="en-US" sz="2499">
                <a:solidFill>
                  <a:srgbClr val="3C3939"/>
                </a:solidFill>
                <a:latin typeface="Roboto"/>
                <a:ea typeface="Roboto"/>
                <a:cs typeface="Roboto"/>
                <a:sym typeface="Roboto"/>
              </a:rPr>
              <a:t> – no mobile version available.</a:t>
            </a:r>
          </a:p>
        </p:txBody>
      </p:sp>
      <p:grpSp>
        <p:nvGrpSpPr>
          <p:cNvPr id="39" name="Group 39"/>
          <p:cNvGrpSpPr/>
          <p:nvPr/>
        </p:nvGrpSpPr>
        <p:grpSpPr>
          <a:xfrm>
            <a:off x="817364" y="7334250"/>
            <a:ext cx="8209806" cy="114300"/>
            <a:chOff x="0" y="0"/>
            <a:chExt cx="10946408" cy="152400"/>
          </a:xfrm>
        </p:grpSpPr>
        <p:sp>
          <p:nvSpPr>
            <p:cNvPr id="40" name="Freeform 40"/>
            <p:cNvSpPr/>
            <p:nvPr/>
          </p:nvSpPr>
          <p:spPr>
            <a:xfrm>
              <a:off x="0" y="0"/>
              <a:ext cx="10946384" cy="152400"/>
            </a:xfrm>
            <a:custGeom>
              <a:avLst/>
              <a:gdLst/>
              <a:ahLst/>
              <a:cxnLst/>
              <a:rect l="l" t="t" r="r" b="b"/>
              <a:pathLst>
                <a:path w="10946384" h="152400">
                  <a:moveTo>
                    <a:pt x="0" y="76200"/>
                  </a:moveTo>
                  <a:cubicBezTo>
                    <a:pt x="0" y="34163"/>
                    <a:pt x="34163" y="0"/>
                    <a:pt x="76200" y="0"/>
                  </a:cubicBezTo>
                  <a:lnTo>
                    <a:pt x="10870184" y="0"/>
                  </a:lnTo>
                  <a:cubicBezTo>
                    <a:pt x="10912221" y="0"/>
                    <a:pt x="10946384" y="34163"/>
                    <a:pt x="10946384" y="76200"/>
                  </a:cubicBezTo>
                  <a:cubicBezTo>
                    <a:pt x="10946384" y="118237"/>
                    <a:pt x="10912221" y="152400"/>
                    <a:pt x="10870184" y="152400"/>
                  </a:cubicBezTo>
                  <a:lnTo>
                    <a:pt x="76200" y="152400"/>
                  </a:lnTo>
                  <a:cubicBezTo>
                    <a:pt x="34163" y="152400"/>
                    <a:pt x="0" y="118237"/>
                    <a:pt x="0" y="76200"/>
                  </a:cubicBezTo>
                  <a:close/>
                </a:path>
              </a:pathLst>
            </a:custGeom>
            <a:solidFill>
              <a:srgbClr val="1B1B27"/>
            </a:solidFill>
          </p:spPr>
        </p:sp>
      </p:grpSp>
      <p:grpSp>
        <p:nvGrpSpPr>
          <p:cNvPr id="41" name="Group 41"/>
          <p:cNvGrpSpPr/>
          <p:nvPr/>
        </p:nvGrpSpPr>
        <p:grpSpPr>
          <a:xfrm>
            <a:off x="4571925" y="7012632"/>
            <a:ext cx="700534" cy="700534"/>
            <a:chOff x="0" y="0"/>
            <a:chExt cx="934045" cy="934045"/>
          </a:xfrm>
        </p:grpSpPr>
        <p:sp>
          <p:nvSpPr>
            <p:cNvPr id="42" name="Freeform 42"/>
            <p:cNvSpPr/>
            <p:nvPr/>
          </p:nvSpPr>
          <p:spPr>
            <a:xfrm>
              <a:off x="0" y="0"/>
              <a:ext cx="934085" cy="934085"/>
            </a:xfrm>
            <a:custGeom>
              <a:avLst/>
              <a:gdLst/>
              <a:ahLst/>
              <a:cxnLst/>
              <a:rect l="l" t="t" r="r" b="b"/>
              <a:pathLst>
                <a:path w="934085" h="934085">
                  <a:moveTo>
                    <a:pt x="0" y="466979"/>
                  </a:moveTo>
                  <a:cubicBezTo>
                    <a:pt x="0" y="209042"/>
                    <a:pt x="209042" y="0"/>
                    <a:pt x="466979" y="0"/>
                  </a:cubicBezTo>
                  <a:cubicBezTo>
                    <a:pt x="724916" y="0"/>
                    <a:pt x="934085" y="209042"/>
                    <a:pt x="934085" y="466979"/>
                  </a:cubicBezTo>
                  <a:cubicBezTo>
                    <a:pt x="934085" y="724916"/>
                    <a:pt x="724916" y="934085"/>
                    <a:pt x="466979" y="934085"/>
                  </a:cubicBezTo>
                  <a:cubicBezTo>
                    <a:pt x="209042" y="934085"/>
                    <a:pt x="0" y="724916"/>
                    <a:pt x="0" y="466979"/>
                  </a:cubicBezTo>
                  <a:close/>
                </a:path>
              </a:pathLst>
            </a:custGeom>
            <a:solidFill>
              <a:srgbClr val="1B1B27"/>
            </a:solidFill>
          </p:spPr>
        </p:sp>
      </p:grpSp>
      <p:grpSp>
        <p:nvGrpSpPr>
          <p:cNvPr id="43" name="Group 43"/>
          <p:cNvGrpSpPr>
            <a:grpSpLocks noChangeAspect="1"/>
          </p:cNvGrpSpPr>
          <p:nvPr/>
        </p:nvGrpSpPr>
        <p:grpSpPr>
          <a:xfrm>
            <a:off x="4782071" y="7187804"/>
            <a:ext cx="280244" cy="350193"/>
            <a:chOff x="0" y="0"/>
            <a:chExt cx="373658" cy="466923"/>
          </a:xfrm>
        </p:grpSpPr>
        <p:sp>
          <p:nvSpPr>
            <p:cNvPr id="44" name="Freeform 44" descr="preencoded.png"/>
            <p:cNvSpPr/>
            <p:nvPr/>
          </p:nvSpPr>
          <p:spPr>
            <a:xfrm>
              <a:off x="0" y="0"/>
              <a:ext cx="373634" cy="466979"/>
            </a:xfrm>
            <a:custGeom>
              <a:avLst/>
              <a:gdLst/>
              <a:ahLst/>
              <a:cxnLst/>
              <a:rect l="l" t="t" r="r" b="b"/>
              <a:pathLst>
                <a:path w="373634" h="466979">
                  <a:moveTo>
                    <a:pt x="0" y="0"/>
                  </a:moveTo>
                  <a:lnTo>
                    <a:pt x="373634" y="0"/>
                  </a:lnTo>
                  <a:lnTo>
                    <a:pt x="373634" y="466979"/>
                  </a:lnTo>
                  <a:lnTo>
                    <a:pt x="0" y="466979"/>
                  </a:lnTo>
                  <a:lnTo>
                    <a:pt x="0" y="0"/>
                  </a:lnTo>
                  <a:close/>
                </a:path>
              </a:pathLst>
            </a:custGeom>
            <a:blipFill>
              <a:blip r:embed="rId6"/>
              <a:stretch>
                <a:fillRect t="-1050" r="-6" b="-1038"/>
              </a:stretch>
            </a:blipFill>
          </p:spPr>
        </p:sp>
      </p:grpSp>
      <p:sp>
        <p:nvSpPr>
          <p:cNvPr id="45" name="TextBox 45"/>
          <p:cNvSpPr txBox="1"/>
          <p:nvPr/>
        </p:nvSpPr>
        <p:spPr>
          <a:xfrm>
            <a:off x="1079450" y="7887801"/>
            <a:ext cx="2919412" cy="336351"/>
          </a:xfrm>
          <a:prstGeom prst="rect">
            <a:avLst/>
          </a:prstGeom>
        </p:spPr>
        <p:txBody>
          <a:bodyPr lIns="0" tIns="0" rIns="0" bIns="0" rtlCol="0" anchor="t">
            <a:spAutoFit/>
          </a:bodyPr>
          <a:lstStyle/>
          <a:p>
            <a:pPr algn="l">
              <a:lnSpc>
                <a:spcPts val="2812"/>
              </a:lnSpc>
            </a:pPr>
            <a:r>
              <a:rPr lang="en-US" sz="2750">
                <a:solidFill>
                  <a:srgbClr val="3C3939"/>
                </a:solidFill>
                <a:latin typeface="Raleway"/>
                <a:ea typeface="Raleway"/>
                <a:cs typeface="Raleway"/>
                <a:sym typeface="Raleway"/>
              </a:rPr>
              <a:t>Processing Load</a:t>
            </a:r>
          </a:p>
        </p:txBody>
      </p:sp>
      <p:sp>
        <p:nvSpPr>
          <p:cNvPr id="46" name="TextBox 46"/>
          <p:cNvSpPr txBox="1"/>
          <p:nvPr/>
        </p:nvSpPr>
        <p:spPr>
          <a:xfrm>
            <a:off x="1079450" y="8451651"/>
            <a:ext cx="7685634" cy="743793"/>
          </a:xfrm>
          <a:prstGeom prst="rect">
            <a:avLst/>
          </a:prstGeom>
        </p:spPr>
        <p:txBody>
          <a:bodyPr lIns="0" tIns="0" rIns="0" bIns="0" rtlCol="0" anchor="t">
            <a:spAutoFit/>
          </a:bodyPr>
          <a:lstStyle/>
          <a:p>
            <a:pPr algn="l">
              <a:lnSpc>
                <a:spcPts val="2937"/>
              </a:lnSpc>
            </a:pPr>
            <a:r>
              <a:rPr lang="en-US" sz="2499" b="1" dirty="0">
                <a:solidFill>
                  <a:srgbClr val="3C3939"/>
                </a:solidFill>
                <a:latin typeface="Roboto Bold"/>
                <a:ea typeface="Roboto Bold"/>
                <a:cs typeface="Roboto Bold"/>
                <a:sym typeface="Roboto Bold"/>
              </a:rPr>
              <a:t>Real-time processing load</a:t>
            </a:r>
            <a:r>
              <a:rPr lang="en-US" sz="2499" dirty="0">
                <a:solidFill>
                  <a:srgbClr val="3C3939"/>
                </a:solidFill>
                <a:latin typeface="Roboto"/>
                <a:ea typeface="Roboto"/>
                <a:cs typeface="Roboto"/>
                <a:sym typeface="Roboto"/>
              </a:rPr>
              <a:t> may affect performance on </a:t>
            </a:r>
          </a:p>
          <a:p>
            <a:pPr algn="l">
              <a:lnSpc>
                <a:spcPts val="2937"/>
              </a:lnSpc>
            </a:pPr>
            <a:r>
              <a:rPr lang="en-US" sz="2499" dirty="0">
                <a:solidFill>
                  <a:srgbClr val="3C3939"/>
                </a:solidFill>
                <a:latin typeface="Roboto"/>
                <a:ea typeface="Roboto"/>
                <a:cs typeface="Roboto"/>
                <a:sym typeface="Roboto"/>
              </a:rPr>
              <a:t>ow-end systems.</a:t>
            </a:r>
          </a:p>
        </p:txBody>
      </p:sp>
      <p:grpSp>
        <p:nvGrpSpPr>
          <p:cNvPr id="47" name="Group 47"/>
          <p:cNvGrpSpPr/>
          <p:nvPr/>
        </p:nvGrpSpPr>
        <p:grpSpPr>
          <a:xfrm>
            <a:off x="9260681" y="7334250"/>
            <a:ext cx="8209955" cy="114300"/>
            <a:chOff x="0" y="0"/>
            <a:chExt cx="10946607" cy="152400"/>
          </a:xfrm>
        </p:grpSpPr>
        <p:sp>
          <p:nvSpPr>
            <p:cNvPr id="48" name="Freeform 48"/>
            <p:cNvSpPr/>
            <p:nvPr/>
          </p:nvSpPr>
          <p:spPr>
            <a:xfrm>
              <a:off x="0" y="0"/>
              <a:ext cx="10946638" cy="152400"/>
            </a:xfrm>
            <a:custGeom>
              <a:avLst/>
              <a:gdLst/>
              <a:ahLst/>
              <a:cxnLst/>
              <a:rect l="l" t="t" r="r" b="b"/>
              <a:pathLst>
                <a:path w="10946638" h="152400">
                  <a:moveTo>
                    <a:pt x="0" y="76200"/>
                  </a:moveTo>
                  <a:cubicBezTo>
                    <a:pt x="0" y="34163"/>
                    <a:pt x="34163" y="0"/>
                    <a:pt x="76200" y="0"/>
                  </a:cubicBezTo>
                  <a:lnTo>
                    <a:pt x="10870438" y="0"/>
                  </a:lnTo>
                  <a:cubicBezTo>
                    <a:pt x="10912475" y="0"/>
                    <a:pt x="10946638" y="34163"/>
                    <a:pt x="10946638" y="76200"/>
                  </a:cubicBezTo>
                  <a:cubicBezTo>
                    <a:pt x="10946638" y="118237"/>
                    <a:pt x="10912475" y="152400"/>
                    <a:pt x="10870438" y="152400"/>
                  </a:cubicBezTo>
                  <a:lnTo>
                    <a:pt x="76200" y="152400"/>
                  </a:lnTo>
                  <a:cubicBezTo>
                    <a:pt x="34163" y="152400"/>
                    <a:pt x="0" y="118237"/>
                    <a:pt x="0" y="76200"/>
                  </a:cubicBezTo>
                  <a:close/>
                </a:path>
              </a:pathLst>
            </a:custGeom>
            <a:solidFill>
              <a:srgbClr val="1B1B27"/>
            </a:solidFill>
          </p:spPr>
        </p:sp>
      </p:grpSp>
      <p:grpSp>
        <p:nvGrpSpPr>
          <p:cNvPr id="49" name="Group 49"/>
          <p:cNvGrpSpPr/>
          <p:nvPr/>
        </p:nvGrpSpPr>
        <p:grpSpPr>
          <a:xfrm>
            <a:off x="13015391" y="7012632"/>
            <a:ext cx="700534" cy="700534"/>
            <a:chOff x="0" y="0"/>
            <a:chExt cx="934045" cy="934045"/>
          </a:xfrm>
        </p:grpSpPr>
        <p:sp>
          <p:nvSpPr>
            <p:cNvPr id="50" name="Freeform 50"/>
            <p:cNvSpPr/>
            <p:nvPr/>
          </p:nvSpPr>
          <p:spPr>
            <a:xfrm>
              <a:off x="0" y="0"/>
              <a:ext cx="934085" cy="934085"/>
            </a:xfrm>
            <a:custGeom>
              <a:avLst/>
              <a:gdLst/>
              <a:ahLst/>
              <a:cxnLst/>
              <a:rect l="l" t="t" r="r" b="b"/>
              <a:pathLst>
                <a:path w="934085" h="934085">
                  <a:moveTo>
                    <a:pt x="0" y="466979"/>
                  </a:moveTo>
                  <a:cubicBezTo>
                    <a:pt x="0" y="209042"/>
                    <a:pt x="209042" y="0"/>
                    <a:pt x="466979" y="0"/>
                  </a:cubicBezTo>
                  <a:cubicBezTo>
                    <a:pt x="724916" y="0"/>
                    <a:pt x="934085" y="209042"/>
                    <a:pt x="934085" y="466979"/>
                  </a:cubicBezTo>
                  <a:cubicBezTo>
                    <a:pt x="934085" y="724916"/>
                    <a:pt x="724916" y="934085"/>
                    <a:pt x="466979" y="934085"/>
                  </a:cubicBezTo>
                  <a:cubicBezTo>
                    <a:pt x="209042" y="934085"/>
                    <a:pt x="0" y="724916"/>
                    <a:pt x="0" y="466979"/>
                  </a:cubicBezTo>
                  <a:close/>
                </a:path>
              </a:pathLst>
            </a:custGeom>
            <a:solidFill>
              <a:srgbClr val="1B1B27"/>
            </a:solidFill>
          </p:spPr>
        </p:sp>
      </p:grpSp>
      <p:grpSp>
        <p:nvGrpSpPr>
          <p:cNvPr id="51" name="Group 51"/>
          <p:cNvGrpSpPr>
            <a:grpSpLocks noChangeAspect="1"/>
          </p:cNvGrpSpPr>
          <p:nvPr/>
        </p:nvGrpSpPr>
        <p:grpSpPr>
          <a:xfrm>
            <a:off x="13225538" y="7187804"/>
            <a:ext cx="280244" cy="350193"/>
            <a:chOff x="0" y="0"/>
            <a:chExt cx="373658" cy="466923"/>
          </a:xfrm>
        </p:grpSpPr>
        <p:sp>
          <p:nvSpPr>
            <p:cNvPr id="52" name="Freeform 52" descr="preencoded.png"/>
            <p:cNvSpPr/>
            <p:nvPr/>
          </p:nvSpPr>
          <p:spPr>
            <a:xfrm>
              <a:off x="0" y="0"/>
              <a:ext cx="373634" cy="466979"/>
            </a:xfrm>
            <a:custGeom>
              <a:avLst/>
              <a:gdLst/>
              <a:ahLst/>
              <a:cxnLst/>
              <a:rect l="l" t="t" r="r" b="b"/>
              <a:pathLst>
                <a:path w="373634" h="466979">
                  <a:moveTo>
                    <a:pt x="0" y="0"/>
                  </a:moveTo>
                  <a:lnTo>
                    <a:pt x="373634" y="0"/>
                  </a:lnTo>
                  <a:lnTo>
                    <a:pt x="373634" y="466979"/>
                  </a:lnTo>
                  <a:lnTo>
                    <a:pt x="0" y="466979"/>
                  </a:lnTo>
                  <a:lnTo>
                    <a:pt x="0" y="0"/>
                  </a:lnTo>
                  <a:close/>
                </a:path>
              </a:pathLst>
            </a:custGeom>
            <a:blipFill>
              <a:blip r:embed="rId7"/>
              <a:stretch>
                <a:fillRect t="-1050" r="-6" b="-1038"/>
              </a:stretch>
            </a:blipFill>
          </p:spPr>
        </p:sp>
      </p:grpSp>
      <p:sp>
        <p:nvSpPr>
          <p:cNvPr id="53" name="TextBox 53"/>
          <p:cNvSpPr txBox="1"/>
          <p:nvPr/>
        </p:nvSpPr>
        <p:spPr>
          <a:xfrm>
            <a:off x="9522768" y="7887800"/>
            <a:ext cx="3982996" cy="359073"/>
          </a:xfrm>
          <a:prstGeom prst="rect">
            <a:avLst/>
          </a:prstGeom>
        </p:spPr>
        <p:txBody>
          <a:bodyPr wrap="square" lIns="0" tIns="0" rIns="0" bIns="0" rtlCol="0" anchor="t">
            <a:spAutoFit/>
          </a:bodyPr>
          <a:lstStyle/>
          <a:p>
            <a:pPr algn="l">
              <a:lnSpc>
                <a:spcPts val="2812"/>
              </a:lnSpc>
            </a:pPr>
            <a:r>
              <a:rPr lang="en-US" sz="2750" dirty="0">
                <a:solidFill>
                  <a:srgbClr val="3C3939"/>
                </a:solidFill>
                <a:latin typeface="Raleway"/>
                <a:ea typeface="Raleway"/>
                <a:cs typeface="Raleway"/>
                <a:sym typeface="Raleway"/>
              </a:rPr>
              <a:t>Telegram-Only Alerts</a:t>
            </a:r>
          </a:p>
        </p:txBody>
      </p:sp>
      <p:sp>
        <p:nvSpPr>
          <p:cNvPr id="54" name="TextBox 54"/>
          <p:cNvSpPr txBox="1"/>
          <p:nvPr/>
        </p:nvSpPr>
        <p:spPr>
          <a:xfrm>
            <a:off x="9522768" y="8451651"/>
            <a:ext cx="7685782" cy="747117"/>
          </a:xfrm>
          <a:prstGeom prst="rect">
            <a:avLst/>
          </a:prstGeom>
        </p:spPr>
        <p:txBody>
          <a:bodyPr lIns="0" tIns="0" rIns="0" bIns="0" rtlCol="0" anchor="t">
            <a:spAutoFit/>
          </a:bodyPr>
          <a:lstStyle/>
          <a:p>
            <a:pPr algn="l">
              <a:lnSpc>
                <a:spcPts val="2937"/>
              </a:lnSpc>
            </a:pPr>
            <a:r>
              <a:rPr lang="en-US" sz="2499" b="1">
                <a:solidFill>
                  <a:srgbClr val="3C3939"/>
                </a:solidFill>
                <a:latin typeface="Roboto Bold"/>
                <a:ea typeface="Roboto Bold"/>
                <a:cs typeface="Roboto Bold"/>
                <a:sym typeface="Roboto Bold"/>
              </a:rPr>
              <a:t>Alerting limited to Telegram</a:t>
            </a:r>
            <a:r>
              <a:rPr lang="en-US" sz="2499">
                <a:solidFill>
                  <a:srgbClr val="3C3939"/>
                </a:solidFill>
                <a:latin typeface="Roboto"/>
                <a:ea typeface="Roboto"/>
                <a:cs typeface="Roboto"/>
                <a:sym typeface="Roboto"/>
              </a:rPr>
              <a:t> – no multi-channel support yet (e.g., SMS, email).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86200" y="5143500"/>
            <a:ext cx="12132945" cy="992836"/>
          </a:xfrm>
          <a:prstGeom prst="rect">
            <a:avLst/>
          </a:prstGeom>
        </p:spPr>
        <p:txBody>
          <a:bodyPr wrap="square" lIns="0" tIns="0" rIns="0" bIns="0" rtlCol="0" anchor="t">
            <a:spAutoFit/>
          </a:bodyPr>
          <a:lstStyle/>
          <a:p>
            <a:pPr algn="l">
              <a:lnSpc>
                <a:spcPts val="6250"/>
              </a:lnSpc>
            </a:pPr>
            <a:r>
              <a:rPr lang="en-US" sz="12500" b="1" dirty="0">
                <a:solidFill>
                  <a:srgbClr val="1B1B27"/>
                </a:solidFill>
                <a:latin typeface="Algerian" panose="04020705040A02060702" pitchFamily="82" charset="0"/>
                <a:ea typeface="Arimo Bold"/>
                <a:cs typeface="Arimo Bold"/>
                <a:sym typeface="Arim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992238" y="1733996"/>
            <a:ext cx="7088237" cy="834267"/>
          </a:xfrm>
          <a:prstGeom prst="rect">
            <a:avLst/>
          </a:prstGeom>
        </p:spPr>
        <p:txBody>
          <a:bodyPr lIns="0" tIns="0" rIns="0" bIns="0" rtlCol="0" anchor="t">
            <a:spAutoFit/>
          </a:bodyPr>
          <a:lstStyle/>
          <a:p>
            <a:pPr algn="l">
              <a:lnSpc>
                <a:spcPts val="6937"/>
              </a:lnSpc>
            </a:pPr>
            <a:r>
              <a:rPr lang="en-US" sz="5562"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Abstract :</a:t>
            </a:r>
          </a:p>
        </p:txBody>
      </p:sp>
      <p:sp>
        <p:nvSpPr>
          <p:cNvPr id="7" name="TextBox 7"/>
          <p:cNvSpPr txBox="1"/>
          <p:nvPr/>
        </p:nvSpPr>
        <p:spPr>
          <a:xfrm>
            <a:off x="992238" y="3158430"/>
            <a:ext cx="16303526" cy="1871662"/>
          </a:xfrm>
          <a:prstGeom prst="rect">
            <a:avLst/>
          </a:prstGeom>
        </p:spPr>
        <p:txBody>
          <a:bodyPr lIns="0" tIns="0" rIns="0" bIns="0" rtlCol="0" anchor="t">
            <a:spAutoFit/>
          </a:bodyPr>
          <a:lstStyle/>
          <a:p>
            <a:pPr algn="l">
              <a:lnSpc>
                <a:spcPts val="3562"/>
              </a:lnSpc>
            </a:pPr>
            <a:r>
              <a:rPr lang="en-US" sz="2499">
                <a:solidFill>
                  <a:srgbClr val="3C3939"/>
                </a:solidFill>
                <a:latin typeface="Roboto"/>
                <a:ea typeface="Roboto"/>
                <a:cs typeface="Roboto"/>
                <a:sym typeface="Roboto"/>
              </a:rPr>
              <a:t>In an era marked by escalating security concerns, the demand for intelligent surveillance systems has grown exponentially. Traditional CCTV setups, heavily reliant on manual human monitoring, often prove inefficient and slow in responding to critical situations. Our project, </a:t>
            </a:r>
            <a:r>
              <a:rPr lang="en-US" sz="2499" b="1">
                <a:solidFill>
                  <a:srgbClr val="3C3939"/>
                </a:solidFill>
                <a:latin typeface="Roboto Bold"/>
                <a:ea typeface="Roboto Bold"/>
                <a:cs typeface="Roboto Bold"/>
                <a:sym typeface="Roboto Bold"/>
              </a:rPr>
              <a:t>Vision Guard: AI-Based Surveillance System</a:t>
            </a:r>
            <a:r>
              <a:rPr lang="en-US" sz="2499">
                <a:solidFill>
                  <a:srgbClr val="3C3939"/>
                </a:solidFill>
                <a:latin typeface="Roboto"/>
                <a:ea typeface="Roboto"/>
                <a:cs typeface="Roboto"/>
                <a:sym typeface="Roboto"/>
              </a:rPr>
              <a:t>, addresses these limitations by proposing a robust desktop-based application.</a:t>
            </a:r>
          </a:p>
        </p:txBody>
      </p:sp>
      <p:sp>
        <p:nvSpPr>
          <p:cNvPr id="8" name="TextBox 8"/>
          <p:cNvSpPr txBox="1"/>
          <p:nvPr/>
        </p:nvSpPr>
        <p:spPr>
          <a:xfrm>
            <a:off x="992238" y="5291881"/>
            <a:ext cx="16303526" cy="3232548"/>
          </a:xfrm>
          <a:prstGeom prst="rect">
            <a:avLst/>
          </a:prstGeom>
        </p:spPr>
        <p:txBody>
          <a:bodyPr lIns="0" tIns="0" rIns="0" bIns="0" rtlCol="0" anchor="t">
            <a:spAutoFit/>
          </a:bodyPr>
          <a:lstStyle/>
          <a:p>
            <a:pPr algn="l">
              <a:lnSpc>
                <a:spcPts val="3562"/>
              </a:lnSpc>
            </a:pPr>
            <a:r>
              <a:rPr lang="en-US" sz="2499">
                <a:solidFill>
                  <a:srgbClr val="3C3939"/>
                </a:solidFill>
                <a:latin typeface="Roboto"/>
                <a:ea typeface="Roboto"/>
                <a:cs typeface="Roboto"/>
                <a:sym typeface="Roboto"/>
              </a:rPr>
              <a:t>Developed with </a:t>
            </a:r>
            <a:r>
              <a:rPr lang="en-US" sz="2499" b="1">
                <a:solidFill>
                  <a:srgbClr val="3C3939"/>
                </a:solidFill>
                <a:latin typeface="Roboto Bold"/>
                <a:ea typeface="Roboto Bold"/>
                <a:cs typeface="Roboto Bold"/>
                <a:sym typeface="Roboto Bold"/>
              </a:rPr>
              <a:t>PyQt5</a:t>
            </a:r>
            <a:r>
              <a:rPr lang="en-US" sz="2499">
                <a:solidFill>
                  <a:srgbClr val="3C3939"/>
                </a:solidFill>
                <a:latin typeface="Roboto"/>
                <a:ea typeface="Roboto"/>
                <a:cs typeface="Roboto"/>
                <a:sym typeface="Roboto"/>
              </a:rPr>
              <a:t> for a responsive frontend, </a:t>
            </a:r>
            <a:r>
              <a:rPr lang="en-US" sz="2499" b="1">
                <a:solidFill>
                  <a:srgbClr val="3C3939"/>
                </a:solidFill>
                <a:latin typeface="Roboto Bold"/>
                <a:ea typeface="Roboto Bold"/>
                <a:cs typeface="Roboto Bold"/>
                <a:sym typeface="Roboto Bold"/>
              </a:rPr>
              <a:t>Flask</a:t>
            </a:r>
            <a:r>
              <a:rPr lang="en-US" sz="2499">
                <a:solidFill>
                  <a:srgbClr val="3C3939"/>
                </a:solidFill>
                <a:latin typeface="Roboto"/>
                <a:ea typeface="Roboto"/>
                <a:cs typeface="Roboto"/>
                <a:sym typeface="Roboto"/>
              </a:rPr>
              <a:t> for a powerful backend, and </a:t>
            </a:r>
            <a:r>
              <a:rPr lang="en-US" sz="2499" b="1">
                <a:solidFill>
                  <a:srgbClr val="3C3939"/>
                </a:solidFill>
                <a:latin typeface="Roboto Bold"/>
                <a:ea typeface="Roboto Bold"/>
                <a:cs typeface="Roboto Bold"/>
                <a:sym typeface="Roboto Bold"/>
              </a:rPr>
              <a:t>Microsoft SQL Server</a:t>
            </a:r>
            <a:r>
              <a:rPr lang="en-US" sz="2499">
                <a:solidFill>
                  <a:srgbClr val="3C3939"/>
                </a:solidFill>
                <a:latin typeface="Roboto"/>
                <a:ea typeface="Roboto"/>
                <a:cs typeface="Roboto"/>
                <a:sym typeface="Roboto"/>
              </a:rPr>
              <a:t> for secure data management, Vision Guard offers an automated solution. Key features include real-time streaming from webcams and IP cameras, automatic face detection leveraging advanced AI algorithms, and instantaneous criminal identification against a pre-saved database. Crucially, the system sends immediate </a:t>
            </a:r>
            <a:r>
              <a:rPr lang="en-US" sz="2499" b="1">
                <a:solidFill>
                  <a:srgbClr val="3C3939"/>
                </a:solidFill>
                <a:latin typeface="Roboto Bold"/>
                <a:ea typeface="Roboto Bold"/>
                <a:cs typeface="Roboto Bold"/>
                <a:sym typeface="Roboto Bold"/>
              </a:rPr>
              <a:t>Telegram alerts</a:t>
            </a:r>
            <a:r>
              <a:rPr lang="en-US" sz="2499">
                <a:solidFill>
                  <a:srgbClr val="3C3939"/>
                </a:solidFill>
                <a:latin typeface="Roboto"/>
                <a:ea typeface="Roboto"/>
                <a:cs typeface="Roboto"/>
                <a:sym typeface="Roboto"/>
              </a:rPr>
              <a:t> upon detection, complete with pertinent details. Additionally, it provides a user-friendly interface for seamless management of criminal and authorised personnel profiles. This project significantly contributes to automating security monitoring, minimising human errors, and drastically reducing response times in emergency scenarios.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919906" y="684610"/>
            <a:ext cx="6571060" cy="772776"/>
          </a:xfrm>
          <a:prstGeom prst="rect">
            <a:avLst/>
          </a:prstGeom>
        </p:spPr>
        <p:txBody>
          <a:bodyPr lIns="0" tIns="0" rIns="0" bIns="0" rtlCol="0" anchor="t">
            <a:spAutoFit/>
          </a:bodyPr>
          <a:lstStyle/>
          <a:p>
            <a:pPr algn="l">
              <a:lnSpc>
                <a:spcPts val="6437"/>
              </a:lnSpc>
            </a:pPr>
            <a:r>
              <a:rPr lang="en-US" sz="5125"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Introduction :</a:t>
            </a:r>
          </a:p>
        </p:txBody>
      </p:sp>
      <p:grpSp>
        <p:nvGrpSpPr>
          <p:cNvPr id="7" name="Group 7"/>
          <p:cNvGrpSpPr/>
          <p:nvPr/>
        </p:nvGrpSpPr>
        <p:grpSpPr>
          <a:xfrm>
            <a:off x="915144" y="2064841"/>
            <a:ext cx="600819" cy="600819"/>
            <a:chOff x="0" y="0"/>
            <a:chExt cx="801092" cy="801092"/>
          </a:xfrm>
        </p:grpSpPr>
        <p:sp>
          <p:nvSpPr>
            <p:cNvPr id="8" name="Freeform 8"/>
            <p:cNvSpPr/>
            <p:nvPr/>
          </p:nvSpPr>
          <p:spPr>
            <a:xfrm>
              <a:off x="6350" y="6350"/>
              <a:ext cx="788416" cy="788416"/>
            </a:xfrm>
            <a:custGeom>
              <a:avLst/>
              <a:gdLst/>
              <a:ahLst/>
              <a:cxnLst/>
              <a:rect l="l" t="t" r="r" b="b"/>
              <a:pathLst>
                <a:path w="788416" h="788416">
                  <a:moveTo>
                    <a:pt x="0" y="147193"/>
                  </a:moveTo>
                  <a:cubicBezTo>
                    <a:pt x="0" y="65913"/>
                    <a:pt x="65913" y="0"/>
                    <a:pt x="147193" y="0"/>
                  </a:cubicBezTo>
                  <a:lnTo>
                    <a:pt x="641223" y="0"/>
                  </a:lnTo>
                  <a:cubicBezTo>
                    <a:pt x="722503" y="0"/>
                    <a:pt x="788416" y="65913"/>
                    <a:pt x="788416" y="147193"/>
                  </a:cubicBezTo>
                  <a:lnTo>
                    <a:pt x="788416" y="641223"/>
                  </a:lnTo>
                  <a:cubicBezTo>
                    <a:pt x="788416" y="722503"/>
                    <a:pt x="722503" y="788416"/>
                    <a:pt x="641223" y="788416"/>
                  </a:cubicBezTo>
                  <a:lnTo>
                    <a:pt x="147193" y="788416"/>
                  </a:lnTo>
                  <a:cubicBezTo>
                    <a:pt x="65913" y="788416"/>
                    <a:pt x="0" y="722503"/>
                    <a:pt x="0" y="641223"/>
                  </a:cubicBezTo>
                  <a:close/>
                </a:path>
              </a:pathLst>
            </a:custGeom>
            <a:solidFill>
              <a:srgbClr val="E1E1EA"/>
            </a:solidFill>
          </p:spPr>
        </p:sp>
        <p:sp>
          <p:nvSpPr>
            <p:cNvPr id="9" name="Freeform 9"/>
            <p:cNvSpPr/>
            <p:nvPr/>
          </p:nvSpPr>
          <p:spPr>
            <a:xfrm>
              <a:off x="0" y="0"/>
              <a:ext cx="801116" cy="801116"/>
            </a:xfrm>
            <a:custGeom>
              <a:avLst/>
              <a:gdLst/>
              <a:ahLst/>
              <a:cxnLst/>
              <a:rect l="l" t="t" r="r" b="b"/>
              <a:pathLst>
                <a:path w="801116" h="801116">
                  <a:moveTo>
                    <a:pt x="0" y="153543"/>
                  </a:moveTo>
                  <a:cubicBezTo>
                    <a:pt x="0" y="68707"/>
                    <a:pt x="68707" y="0"/>
                    <a:pt x="153543" y="0"/>
                  </a:cubicBezTo>
                  <a:lnTo>
                    <a:pt x="647573" y="0"/>
                  </a:lnTo>
                  <a:lnTo>
                    <a:pt x="647573" y="6350"/>
                  </a:lnTo>
                  <a:lnTo>
                    <a:pt x="647573" y="0"/>
                  </a:lnTo>
                  <a:cubicBezTo>
                    <a:pt x="732409" y="0"/>
                    <a:pt x="801116" y="68707"/>
                    <a:pt x="801116" y="153543"/>
                  </a:cubicBezTo>
                  <a:lnTo>
                    <a:pt x="794766" y="153543"/>
                  </a:lnTo>
                  <a:lnTo>
                    <a:pt x="801116" y="153543"/>
                  </a:lnTo>
                  <a:lnTo>
                    <a:pt x="801116" y="647573"/>
                  </a:lnTo>
                  <a:lnTo>
                    <a:pt x="794766" y="647573"/>
                  </a:lnTo>
                  <a:lnTo>
                    <a:pt x="801116" y="647573"/>
                  </a:lnTo>
                  <a:cubicBezTo>
                    <a:pt x="801116" y="732409"/>
                    <a:pt x="732409" y="801116"/>
                    <a:pt x="647573" y="801116"/>
                  </a:cubicBezTo>
                  <a:lnTo>
                    <a:pt x="647573" y="794766"/>
                  </a:lnTo>
                  <a:lnTo>
                    <a:pt x="647573" y="801116"/>
                  </a:lnTo>
                  <a:lnTo>
                    <a:pt x="153543" y="801116"/>
                  </a:lnTo>
                  <a:lnTo>
                    <a:pt x="153543" y="794766"/>
                  </a:lnTo>
                  <a:lnTo>
                    <a:pt x="153543" y="801116"/>
                  </a:lnTo>
                  <a:cubicBezTo>
                    <a:pt x="68707" y="801116"/>
                    <a:pt x="0" y="732409"/>
                    <a:pt x="0" y="647573"/>
                  </a:cubicBezTo>
                  <a:lnTo>
                    <a:pt x="0" y="153543"/>
                  </a:lnTo>
                  <a:lnTo>
                    <a:pt x="6350" y="153543"/>
                  </a:lnTo>
                  <a:lnTo>
                    <a:pt x="0" y="153543"/>
                  </a:lnTo>
                  <a:moveTo>
                    <a:pt x="12700" y="153543"/>
                  </a:moveTo>
                  <a:lnTo>
                    <a:pt x="12700" y="647573"/>
                  </a:lnTo>
                  <a:lnTo>
                    <a:pt x="6350" y="647573"/>
                  </a:lnTo>
                  <a:lnTo>
                    <a:pt x="12700" y="647573"/>
                  </a:lnTo>
                  <a:cubicBezTo>
                    <a:pt x="12700" y="725297"/>
                    <a:pt x="75819" y="788416"/>
                    <a:pt x="153543" y="788416"/>
                  </a:cubicBezTo>
                  <a:lnTo>
                    <a:pt x="647573" y="788416"/>
                  </a:lnTo>
                  <a:cubicBezTo>
                    <a:pt x="725297" y="788416"/>
                    <a:pt x="788416" y="725297"/>
                    <a:pt x="788416" y="647573"/>
                  </a:cubicBezTo>
                  <a:lnTo>
                    <a:pt x="788416" y="153543"/>
                  </a:lnTo>
                  <a:cubicBezTo>
                    <a:pt x="788416" y="75819"/>
                    <a:pt x="725297" y="12700"/>
                    <a:pt x="647573" y="12700"/>
                  </a:cubicBezTo>
                  <a:lnTo>
                    <a:pt x="153543" y="12700"/>
                  </a:lnTo>
                  <a:lnTo>
                    <a:pt x="153543" y="6350"/>
                  </a:lnTo>
                  <a:lnTo>
                    <a:pt x="153543" y="12700"/>
                  </a:lnTo>
                  <a:cubicBezTo>
                    <a:pt x="75819" y="12700"/>
                    <a:pt x="12700" y="75819"/>
                    <a:pt x="12700" y="153543"/>
                  </a:cubicBezTo>
                  <a:close/>
                </a:path>
              </a:pathLst>
            </a:custGeom>
            <a:solidFill>
              <a:srgbClr val="C7C7D0"/>
            </a:solidFill>
          </p:spPr>
        </p:sp>
      </p:grpSp>
      <p:sp>
        <p:nvSpPr>
          <p:cNvPr id="10" name="TextBox 10"/>
          <p:cNvSpPr txBox="1"/>
          <p:nvPr/>
        </p:nvSpPr>
        <p:spPr>
          <a:xfrm>
            <a:off x="1774031" y="2159942"/>
            <a:ext cx="4626769" cy="410369"/>
          </a:xfrm>
          <a:prstGeom prst="rect">
            <a:avLst/>
          </a:prstGeom>
        </p:spPr>
        <p:txBody>
          <a:bodyPr wrap="square" lIns="0" tIns="0" rIns="0" bIns="0" rtlCol="0" anchor="t">
            <a:spAutoFit/>
          </a:bodyPr>
          <a:lstStyle/>
          <a:p>
            <a:pPr algn="l">
              <a:lnSpc>
                <a:spcPts val="3187"/>
              </a:lnSpc>
            </a:pPr>
            <a:r>
              <a:rPr lang="en-US" sz="2750" dirty="0">
                <a:solidFill>
                  <a:srgbClr val="3C3939"/>
                </a:solidFill>
                <a:latin typeface="Raleway"/>
                <a:ea typeface="Raleway"/>
                <a:cs typeface="Raleway"/>
                <a:sym typeface="Raleway"/>
              </a:rPr>
              <a:t>Importance of Surveillance</a:t>
            </a:r>
          </a:p>
        </p:txBody>
      </p:sp>
      <p:sp>
        <p:nvSpPr>
          <p:cNvPr id="11" name="TextBox 11"/>
          <p:cNvSpPr txBox="1"/>
          <p:nvPr/>
        </p:nvSpPr>
        <p:spPr>
          <a:xfrm>
            <a:off x="1774031" y="2699742"/>
            <a:ext cx="15594062" cy="449015"/>
          </a:xfrm>
          <a:prstGeom prst="rect">
            <a:avLst/>
          </a:prstGeom>
        </p:spPr>
        <p:txBody>
          <a:bodyPr lIns="0" tIns="0" rIns="0" bIns="0" rtlCol="0" anchor="t">
            <a:spAutoFit/>
          </a:bodyPr>
          <a:lstStyle/>
          <a:p>
            <a:pPr algn="l">
              <a:lnSpc>
                <a:spcPts val="3250"/>
              </a:lnSpc>
            </a:pPr>
            <a:r>
              <a:rPr lang="en-US" sz="2499">
                <a:solidFill>
                  <a:srgbClr val="3C3939"/>
                </a:solidFill>
                <a:latin typeface="Roboto"/>
                <a:ea typeface="Roboto"/>
                <a:cs typeface="Roboto"/>
                <a:sym typeface="Roboto"/>
              </a:rPr>
              <a:t>Ensuring public safety in offices, schools, banks, and public areas is paramount.</a:t>
            </a:r>
          </a:p>
        </p:txBody>
      </p:sp>
      <p:grpSp>
        <p:nvGrpSpPr>
          <p:cNvPr id="12" name="Group 12"/>
          <p:cNvGrpSpPr/>
          <p:nvPr/>
        </p:nvGrpSpPr>
        <p:grpSpPr>
          <a:xfrm>
            <a:off x="915144" y="3669655"/>
            <a:ext cx="600819" cy="600819"/>
            <a:chOff x="0" y="0"/>
            <a:chExt cx="801092" cy="801092"/>
          </a:xfrm>
        </p:grpSpPr>
        <p:sp>
          <p:nvSpPr>
            <p:cNvPr id="13" name="Freeform 13"/>
            <p:cNvSpPr/>
            <p:nvPr/>
          </p:nvSpPr>
          <p:spPr>
            <a:xfrm>
              <a:off x="6350" y="6350"/>
              <a:ext cx="788416" cy="788416"/>
            </a:xfrm>
            <a:custGeom>
              <a:avLst/>
              <a:gdLst/>
              <a:ahLst/>
              <a:cxnLst/>
              <a:rect l="l" t="t" r="r" b="b"/>
              <a:pathLst>
                <a:path w="788416" h="788416">
                  <a:moveTo>
                    <a:pt x="0" y="147193"/>
                  </a:moveTo>
                  <a:cubicBezTo>
                    <a:pt x="0" y="65913"/>
                    <a:pt x="65913" y="0"/>
                    <a:pt x="147193" y="0"/>
                  </a:cubicBezTo>
                  <a:lnTo>
                    <a:pt x="641223" y="0"/>
                  </a:lnTo>
                  <a:cubicBezTo>
                    <a:pt x="722503" y="0"/>
                    <a:pt x="788416" y="65913"/>
                    <a:pt x="788416" y="147193"/>
                  </a:cubicBezTo>
                  <a:lnTo>
                    <a:pt x="788416" y="641223"/>
                  </a:lnTo>
                  <a:cubicBezTo>
                    <a:pt x="788416" y="722503"/>
                    <a:pt x="722503" y="788416"/>
                    <a:pt x="641223" y="788416"/>
                  </a:cubicBezTo>
                  <a:lnTo>
                    <a:pt x="147193" y="788416"/>
                  </a:lnTo>
                  <a:cubicBezTo>
                    <a:pt x="65913" y="788416"/>
                    <a:pt x="0" y="722503"/>
                    <a:pt x="0" y="641223"/>
                  </a:cubicBezTo>
                  <a:close/>
                </a:path>
              </a:pathLst>
            </a:custGeom>
            <a:solidFill>
              <a:srgbClr val="E1E1EA"/>
            </a:solidFill>
          </p:spPr>
        </p:sp>
        <p:sp>
          <p:nvSpPr>
            <p:cNvPr id="14" name="Freeform 14"/>
            <p:cNvSpPr/>
            <p:nvPr/>
          </p:nvSpPr>
          <p:spPr>
            <a:xfrm>
              <a:off x="0" y="0"/>
              <a:ext cx="801116" cy="801116"/>
            </a:xfrm>
            <a:custGeom>
              <a:avLst/>
              <a:gdLst/>
              <a:ahLst/>
              <a:cxnLst/>
              <a:rect l="l" t="t" r="r" b="b"/>
              <a:pathLst>
                <a:path w="801116" h="801116">
                  <a:moveTo>
                    <a:pt x="0" y="153543"/>
                  </a:moveTo>
                  <a:cubicBezTo>
                    <a:pt x="0" y="68707"/>
                    <a:pt x="68707" y="0"/>
                    <a:pt x="153543" y="0"/>
                  </a:cubicBezTo>
                  <a:lnTo>
                    <a:pt x="647573" y="0"/>
                  </a:lnTo>
                  <a:lnTo>
                    <a:pt x="647573" y="6350"/>
                  </a:lnTo>
                  <a:lnTo>
                    <a:pt x="647573" y="0"/>
                  </a:lnTo>
                  <a:cubicBezTo>
                    <a:pt x="732409" y="0"/>
                    <a:pt x="801116" y="68707"/>
                    <a:pt x="801116" y="153543"/>
                  </a:cubicBezTo>
                  <a:lnTo>
                    <a:pt x="794766" y="153543"/>
                  </a:lnTo>
                  <a:lnTo>
                    <a:pt x="801116" y="153543"/>
                  </a:lnTo>
                  <a:lnTo>
                    <a:pt x="801116" y="647573"/>
                  </a:lnTo>
                  <a:lnTo>
                    <a:pt x="794766" y="647573"/>
                  </a:lnTo>
                  <a:lnTo>
                    <a:pt x="801116" y="647573"/>
                  </a:lnTo>
                  <a:cubicBezTo>
                    <a:pt x="801116" y="732409"/>
                    <a:pt x="732409" y="801116"/>
                    <a:pt x="647573" y="801116"/>
                  </a:cubicBezTo>
                  <a:lnTo>
                    <a:pt x="647573" y="794766"/>
                  </a:lnTo>
                  <a:lnTo>
                    <a:pt x="647573" y="801116"/>
                  </a:lnTo>
                  <a:lnTo>
                    <a:pt x="153543" y="801116"/>
                  </a:lnTo>
                  <a:lnTo>
                    <a:pt x="153543" y="794766"/>
                  </a:lnTo>
                  <a:lnTo>
                    <a:pt x="153543" y="801116"/>
                  </a:lnTo>
                  <a:cubicBezTo>
                    <a:pt x="68707" y="801116"/>
                    <a:pt x="0" y="732409"/>
                    <a:pt x="0" y="647573"/>
                  </a:cubicBezTo>
                  <a:lnTo>
                    <a:pt x="0" y="153543"/>
                  </a:lnTo>
                  <a:lnTo>
                    <a:pt x="6350" y="153543"/>
                  </a:lnTo>
                  <a:lnTo>
                    <a:pt x="0" y="153543"/>
                  </a:lnTo>
                  <a:moveTo>
                    <a:pt x="12700" y="153543"/>
                  </a:moveTo>
                  <a:lnTo>
                    <a:pt x="12700" y="647573"/>
                  </a:lnTo>
                  <a:lnTo>
                    <a:pt x="6350" y="647573"/>
                  </a:lnTo>
                  <a:lnTo>
                    <a:pt x="12700" y="647573"/>
                  </a:lnTo>
                  <a:cubicBezTo>
                    <a:pt x="12700" y="725297"/>
                    <a:pt x="75819" y="788416"/>
                    <a:pt x="153543" y="788416"/>
                  </a:cubicBezTo>
                  <a:lnTo>
                    <a:pt x="647573" y="788416"/>
                  </a:lnTo>
                  <a:cubicBezTo>
                    <a:pt x="725297" y="788416"/>
                    <a:pt x="788416" y="725297"/>
                    <a:pt x="788416" y="647573"/>
                  </a:cubicBezTo>
                  <a:lnTo>
                    <a:pt x="788416" y="153543"/>
                  </a:lnTo>
                  <a:cubicBezTo>
                    <a:pt x="788416" y="75819"/>
                    <a:pt x="725297" y="12700"/>
                    <a:pt x="647573" y="12700"/>
                  </a:cubicBezTo>
                  <a:lnTo>
                    <a:pt x="153543" y="12700"/>
                  </a:lnTo>
                  <a:lnTo>
                    <a:pt x="153543" y="6350"/>
                  </a:lnTo>
                  <a:lnTo>
                    <a:pt x="153543" y="12700"/>
                  </a:lnTo>
                  <a:cubicBezTo>
                    <a:pt x="75819" y="12700"/>
                    <a:pt x="12700" y="75819"/>
                    <a:pt x="12700" y="153543"/>
                  </a:cubicBezTo>
                  <a:close/>
                </a:path>
              </a:pathLst>
            </a:custGeom>
            <a:solidFill>
              <a:srgbClr val="C7C7D0"/>
            </a:solidFill>
          </p:spPr>
        </p:sp>
      </p:grpSp>
      <p:sp>
        <p:nvSpPr>
          <p:cNvPr id="15" name="TextBox 15"/>
          <p:cNvSpPr txBox="1"/>
          <p:nvPr/>
        </p:nvSpPr>
        <p:spPr>
          <a:xfrm>
            <a:off x="1774030" y="3764755"/>
            <a:ext cx="5541169" cy="410369"/>
          </a:xfrm>
          <a:prstGeom prst="rect">
            <a:avLst/>
          </a:prstGeom>
        </p:spPr>
        <p:txBody>
          <a:bodyPr wrap="square" lIns="0" tIns="0" rIns="0" bIns="0" rtlCol="0" anchor="t">
            <a:spAutoFit/>
          </a:bodyPr>
          <a:lstStyle/>
          <a:p>
            <a:pPr algn="l">
              <a:lnSpc>
                <a:spcPts val="3187"/>
              </a:lnSpc>
            </a:pPr>
            <a:r>
              <a:rPr lang="en-US" sz="2750" dirty="0">
                <a:solidFill>
                  <a:srgbClr val="3C3939"/>
                </a:solidFill>
                <a:latin typeface="Raleway"/>
                <a:ea typeface="Raleway"/>
                <a:cs typeface="Raleway"/>
                <a:sym typeface="Raleway"/>
              </a:rPr>
              <a:t>Limitations of Traditional Systems</a:t>
            </a:r>
          </a:p>
        </p:txBody>
      </p:sp>
      <p:sp>
        <p:nvSpPr>
          <p:cNvPr id="16" name="TextBox 16"/>
          <p:cNvSpPr txBox="1"/>
          <p:nvPr/>
        </p:nvSpPr>
        <p:spPr>
          <a:xfrm>
            <a:off x="1774031" y="4304556"/>
            <a:ext cx="15594062" cy="449015"/>
          </a:xfrm>
          <a:prstGeom prst="rect">
            <a:avLst/>
          </a:prstGeom>
        </p:spPr>
        <p:txBody>
          <a:bodyPr lIns="0" tIns="0" rIns="0" bIns="0" rtlCol="0" anchor="t">
            <a:spAutoFit/>
          </a:bodyPr>
          <a:lstStyle/>
          <a:p>
            <a:pPr algn="l">
              <a:lnSpc>
                <a:spcPts val="3250"/>
              </a:lnSpc>
            </a:pPr>
            <a:r>
              <a:rPr lang="en-US" sz="2499">
                <a:solidFill>
                  <a:srgbClr val="3C3939"/>
                </a:solidFill>
                <a:latin typeface="Roboto"/>
                <a:ea typeface="Roboto"/>
                <a:cs typeface="Roboto"/>
                <a:sym typeface="Roboto"/>
              </a:rPr>
              <a:t>Current CCTV relies on human monitoring, leading to delayed responses and post-incident reviews.</a:t>
            </a:r>
          </a:p>
        </p:txBody>
      </p:sp>
      <p:grpSp>
        <p:nvGrpSpPr>
          <p:cNvPr id="17" name="Group 17"/>
          <p:cNvGrpSpPr/>
          <p:nvPr/>
        </p:nvGrpSpPr>
        <p:grpSpPr>
          <a:xfrm>
            <a:off x="915144" y="5274469"/>
            <a:ext cx="600819" cy="600819"/>
            <a:chOff x="0" y="0"/>
            <a:chExt cx="801092" cy="801092"/>
          </a:xfrm>
        </p:grpSpPr>
        <p:sp>
          <p:nvSpPr>
            <p:cNvPr id="18" name="Freeform 18"/>
            <p:cNvSpPr/>
            <p:nvPr/>
          </p:nvSpPr>
          <p:spPr>
            <a:xfrm>
              <a:off x="6350" y="6350"/>
              <a:ext cx="788416" cy="788416"/>
            </a:xfrm>
            <a:custGeom>
              <a:avLst/>
              <a:gdLst/>
              <a:ahLst/>
              <a:cxnLst/>
              <a:rect l="l" t="t" r="r" b="b"/>
              <a:pathLst>
                <a:path w="788416" h="788416">
                  <a:moveTo>
                    <a:pt x="0" y="147193"/>
                  </a:moveTo>
                  <a:cubicBezTo>
                    <a:pt x="0" y="65913"/>
                    <a:pt x="65913" y="0"/>
                    <a:pt x="147193" y="0"/>
                  </a:cubicBezTo>
                  <a:lnTo>
                    <a:pt x="641223" y="0"/>
                  </a:lnTo>
                  <a:cubicBezTo>
                    <a:pt x="722503" y="0"/>
                    <a:pt x="788416" y="65913"/>
                    <a:pt x="788416" y="147193"/>
                  </a:cubicBezTo>
                  <a:lnTo>
                    <a:pt x="788416" y="641223"/>
                  </a:lnTo>
                  <a:cubicBezTo>
                    <a:pt x="788416" y="722503"/>
                    <a:pt x="722503" y="788416"/>
                    <a:pt x="641223" y="788416"/>
                  </a:cubicBezTo>
                  <a:lnTo>
                    <a:pt x="147193" y="788416"/>
                  </a:lnTo>
                  <a:cubicBezTo>
                    <a:pt x="65913" y="788416"/>
                    <a:pt x="0" y="722503"/>
                    <a:pt x="0" y="641223"/>
                  </a:cubicBezTo>
                  <a:close/>
                </a:path>
              </a:pathLst>
            </a:custGeom>
            <a:solidFill>
              <a:srgbClr val="E1E1EA"/>
            </a:solidFill>
          </p:spPr>
        </p:sp>
        <p:sp>
          <p:nvSpPr>
            <p:cNvPr id="19" name="Freeform 19"/>
            <p:cNvSpPr/>
            <p:nvPr/>
          </p:nvSpPr>
          <p:spPr>
            <a:xfrm>
              <a:off x="0" y="0"/>
              <a:ext cx="801116" cy="801116"/>
            </a:xfrm>
            <a:custGeom>
              <a:avLst/>
              <a:gdLst/>
              <a:ahLst/>
              <a:cxnLst/>
              <a:rect l="l" t="t" r="r" b="b"/>
              <a:pathLst>
                <a:path w="801116" h="801116">
                  <a:moveTo>
                    <a:pt x="0" y="153543"/>
                  </a:moveTo>
                  <a:cubicBezTo>
                    <a:pt x="0" y="68707"/>
                    <a:pt x="68707" y="0"/>
                    <a:pt x="153543" y="0"/>
                  </a:cubicBezTo>
                  <a:lnTo>
                    <a:pt x="647573" y="0"/>
                  </a:lnTo>
                  <a:lnTo>
                    <a:pt x="647573" y="6350"/>
                  </a:lnTo>
                  <a:lnTo>
                    <a:pt x="647573" y="0"/>
                  </a:lnTo>
                  <a:cubicBezTo>
                    <a:pt x="732409" y="0"/>
                    <a:pt x="801116" y="68707"/>
                    <a:pt x="801116" y="153543"/>
                  </a:cubicBezTo>
                  <a:lnTo>
                    <a:pt x="794766" y="153543"/>
                  </a:lnTo>
                  <a:lnTo>
                    <a:pt x="801116" y="153543"/>
                  </a:lnTo>
                  <a:lnTo>
                    <a:pt x="801116" y="647573"/>
                  </a:lnTo>
                  <a:lnTo>
                    <a:pt x="794766" y="647573"/>
                  </a:lnTo>
                  <a:lnTo>
                    <a:pt x="801116" y="647573"/>
                  </a:lnTo>
                  <a:cubicBezTo>
                    <a:pt x="801116" y="732409"/>
                    <a:pt x="732409" y="801116"/>
                    <a:pt x="647573" y="801116"/>
                  </a:cubicBezTo>
                  <a:lnTo>
                    <a:pt x="647573" y="794766"/>
                  </a:lnTo>
                  <a:lnTo>
                    <a:pt x="647573" y="801116"/>
                  </a:lnTo>
                  <a:lnTo>
                    <a:pt x="153543" y="801116"/>
                  </a:lnTo>
                  <a:lnTo>
                    <a:pt x="153543" y="794766"/>
                  </a:lnTo>
                  <a:lnTo>
                    <a:pt x="153543" y="801116"/>
                  </a:lnTo>
                  <a:cubicBezTo>
                    <a:pt x="68707" y="801116"/>
                    <a:pt x="0" y="732409"/>
                    <a:pt x="0" y="647573"/>
                  </a:cubicBezTo>
                  <a:lnTo>
                    <a:pt x="0" y="153543"/>
                  </a:lnTo>
                  <a:lnTo>
                    <a:pt x="6350" y="153543"/>
                  </a:lnTo>
                  <a:lnTo>
                    <a:pt x="0" y="153543"/>
                  </a:lnTo>
                  <a:moveTo>
                    <a:pt x="12700" y="153543"/>
                  </a:moveTo>
                  <a:lnTo>
                    <a:pt x="12700" y="647573"/>
                  </a:lnTo>
                  <a:lnTo>
                    <a:pt x="6350" y="647573"/>
                  </a:lnTo>
                  <a:lnTo>
                    <a:pt x="12700" y="647573"/>
                  </a:lnTo>
                  <a:cubicBezTo>
                    <a:pt x="12700" y="725297"/>
                    <a:pt x="75819" y="788416"/>
                    <a:pt x="153543" y="788416"/>
                  </a:cubicBezTo>
                  <a:lnTo>
                    <a:pt x="647573" y="788416"/>
                  </a:lnTo>
                  <a:cubicBezTo>
                    <a:pt x="725297" y="788416"/>
                    <a:pt x="788416" y="725297"/>
                    <a:pt x="788416" y="647573"/>
                  </a:cubicBezTo>
                  <a:lnTo>
                    <a:pt x="788416" y="153543"/>
                  </a:lnTo>
                  <a:cubicBezTo>
                    <a:pt x="788416" y="75819"/>
                    <a:pt x="725297" y="12700"/>
                    <a:pt x="647573" y="12700"/>
                  </a:cubicBezTo>
                  <a:lnTo>
                    <a:pt x="153543" y="12700"/>
                  </a:lnTo>
                  <a:lnTo>
                    <a:pt x="153543" y="6350"/>
                  </a:lnTo>
                  <a:lnTo>
                    <a:pt x="153543" y="12700"/>
                  </a:lnTo>
                  <a:cubicBezTo>
                    <a:pt x="75819" y="12700"/>
                    <a:pt x="12700" y="75819"/>
                    <a:pt x="12700" y="153543"/>
                  </a:cubicBezTo>
                  <a:close/>
                </a:path>
              </a:pathLst>
            </a:custGeom>
            <a:solidFill>
              <a:srgbClr val="C7C7D0"/>
            </a:solidFill>
          </p:spPr>
        </p:sp>
      </p:grpSp>
      <p:sp>
        <p:nvSpPr>
          <p:cNvPr id="20" name="TextBox 20"/>
          <p:cNvSpPr txBox="1"/>
          <p:nvPr/>
        </p:nvSpPr>
        <p:spPr>
          <a:xfrm>
            <a:off x="1774030" y="5369569"/>
            <a:ext cx="4017169" cy="410369"/>
          </a:xfrm>
          <a:prstGeom prst="rect">
            <a:avLst/>
          </a:prstGeom>
        </p:spPr>
        <p:txBody>
          <a:bodyPr wrap="square" lIns="0" tIns="0" rIns="0" bIns="0" rtlCol="0" anchor="t">
            <a:spAutoFit/>
          </a:bodyPr>
          <a:lstStyle/>
          <a:p>
            <a:pPr algn="l">
              <a:lnSpc>
                <a:spcPts val="3187"/>
              </a:lnSpc>
            </a:pPr>
            <a:r>
              <a:rPr lang="en-US" sz="2750" dirty="0">
                <a:solidFill>
                  <a:srgbClr val="3C3939"/>
                </a:solidFill>
                <a:latin typeface="Raleway"/>
                <a:ea typeface="Raleway"/>
                <a:cs typeface="Raleway"/>
                <a:sym typeface="Raleway"/>
              </a:rPr>
              <a:t>AI's Transformative Role</a:t>
            </a:r>
          </a:p>
        </p:txBody>
      </p:sp>
      <p:sp>
        <p:nvSpPr>
          <p:cNvPr id="21" name="TextBox 21"/>
          <p:cNvSpPr txBox="1"/>
          <p:nvPr/>
        </p:nvSpPr>
        <p:spPr>
          <a:xfrm>
            <a:off x="1774031" y="5909370"/>
            <a:ext cx="15594062" cy="449015"/>
          </a:xfrm>
          <a:prstGeom prst="rect">
            <a:avLst/>
          </a:prstGeom>
        </p:spPr>
        <p:txBody>
          <a:bodyPr lIns="0" tIns="0" rIns="0" bIns="0" rtlCol="0" anchor="t">
            <a:spAutoFit/>
          </a:bodyPr>
          <a:lstStyle/>
          <a:p>
            <a:pPr algn="l">
              <a:lnSpc>
                <a:spcPts val="3250"/>
              </a:lnSpc>
            </a:pPr>
            <a:r>
              <a:rPr lang="en-US" sz="2499">
                <a:solidFill>
                  <a:srgbClr val="3C3939"/>
                </a:solidFill>
                <a:latin typeface="Roboto"/>
                <a:ea typeface="Roboto"/>
                <a:cs typeface="Roboto"/>
                <a:sym typeface="Roboto"/>
              </a:rPr>
              <a:t>Artificial Intelligence enables automatic detection, recognition, and alert generation.</a:t>
            </a:r>
          </a:p>
        </p:txBody>
      </p:sp>
      <p:grpSp>
        <p:nvGrpSpPr>
          <p:cNvPr id="22" name="Group 22"/>
          <p:cNvGrpSpPr/>
          <p:nvPr/>
        </p:nvGrpSpPr>
        <p:grpSpPr>
          <a:xfrm>
            <a:off x="915144" y="6879282"/>
            <a:ext cx="600819" cy="600819"/>
            <a:chOff x="0" y="0"/>
            <a:chExt cx="801092" cy="801092"/>
          </a:xfrm>
        </p:grpSpPr>
        <p:sp>
          <p:nvSpPr>
            <p:cNvPr id="23" name="Freeform 23"/>
            <p:cNvSpPr/>
            <p:nvPr/>
          </p:nvSpPr>
          <p:spPr>
            <a:xfrm>
              <a:off x="6350" y="6350"/>
              <a:ext cx="788416" cy="788416"/>
            </a:xfrm>
            <a:custGeom>
              <a:avLst/>
              <a:gdLst/>
              <a:ahLst/>
              <a:cxnLst/>
              <a:rect l="l" t="t" r="r" b="b"/>
              <a:pathLst>
                <a:path w="788416" h="788416">
                  <a:moveTo>
                    <a:pt x="0" y="147193"/>
                  </a:moveTo>
                  <a:cubicBezTo>
                    <a:pt x="0" y="65913"/>
                    <a:pt x="65913" y="0"/>
                    <a:pt x="147193" y="0"/>
                  </a:cubicBezTo>
                  <a:lnTo>
                    <a:pt x="641223" y="0"/>
                  </a:lnTo>
                  <a:cubicBezTo>
                    <a:pt x="722503" y="0"/>
                    <a:pt x="788416" y="65913"/>
                    <a:pt x="788416" y="147193"/>
                  </a:cubicBezTo>
                  <a:lnTo>
                    <a:pt x="788416" y="641223"/>
                  </a:lnTo>
                  <a:cubicBezTo>
                    <a:pt x="788416" y="722503"/>
                    <a:pt x="722503" y="788416"/>
                    <a:pt x="641223" y="788416"/>
                  </a:cubicBezTo>
                  <a:lnTo>
                    <a:pt x="147193" y="788416"/>
                  </a:lnTo>
                  <a:cubicBezTo>
                    <a:pt x="65913" y="788416"/>
                    <a:pt x="0" y="722503"/>
                    <a:pt x="0" y="641223"/>
                  </a:cubicBezTo>
                  <a:close/>
                </a:path>
              </a:pathLst>
            </a:custGeom>
            <a:solidFill>
              <a:srgbClr val="E1E1EA"/>
            </a:solidFill>
          </p:spPr>
        </p:sp>
        <p:sp>
          <p:nvSpPr>
            <p:cNvPr id="24" name="Freeform 24"/>
            <p:cNvSpPr/>
            <p:nvPr/>
          </p:nvSpPr>
          <p:spPr>
            <a:xfrm>
              <a:off x="0" y="0"/>
              <a:ext cx="801116" cy="801116"/>
            </a:xfrm>
            <a:custGeom>
              <a:avLst/>
              <a:gdLst/>
              <a:ahLst/>
              <a:cxnLst/>
              <a:rect l="l" t="t" r="r" b="b"/>
              <a:pathLst>
                <a:path w="801116" h="801116">
                  <a:moveTo>
                    <a:pt x="0" y="153543"/>
                  </a:moveTo>
                  <a:cubicBezTo>
                    <a:pt x="0" y="68707"/>
                    <a:pt x="68707" y="0"/>
                    <a:pt x="153543" y="0"/>
                  </a:cubicBezTo>
                  <a:lnTo>
                    <a:pt x="647573" y="0"/>
                  </a:lnTo>
                  <a:lnTo>
                    <a:pt x="647573" y="6350"/>
                  </a:lnTo>
                  <a:lnTo>
                    <a:pt x="647573" y="0"/>
                  </a:lnTo>
                  <a:cubicBezTo>
                    <a:pt x="732409" y="0"/>
                    <a:pt x="801116" y="68707"/>
                    <a:pt x="801116" y="153543"/>
                  </a:cubicBezTo>
                  <a:lnTo>
                    <a:pt x="794766" y="153543"/>
                  </a:lnTo>
                  <a:lnTo>
                    <a:pt x="801116" y="153543"/>
                  </a:lnTo>
                  <a:lnTo>
                    <a:pt x="801116" y="647573"/>
                  </a:lnTo>
                  <a:lnTo>
                    <a:pt x="794766" y="647573"/>
                  </a:lnTo>
                  <a:lnTo>
                    <a:pt x="801116" y="647573"/>
                  </a:lnTo>
                  <a:cubicBezTo>
                    <a:pt x="801116" y="732409"/>
                    <a:pt x="732409" y="801116"/>
                    <a:pt x="647573" y="801116"/>
                  </a:cubicBezTo>
                  <a:lnTo>
                    <a:pt x="647573" y="794766"/>
                  </a:lnTo>
                  <a:lnTo>
                    <a:pt x="647573" y="801116"/>
                  </a:lnTo>
                  <a:lnTo>
                    <a:pt x="153543" y="801116"/>
                  </a:lnTo>
                  <a:lnTo>
                    <a:pt x="153543" y="794766"/>
                  </a:lnTo>
                  <a:lnTo>
                    <a:pt x="153543" y="801116"/>
                  </a:lnTo>
                  <a:cubicBezTo>
                    <a:pt x="68707" y="801116"/>
                    <a:pt x="0" y="732409"/>
                    <a:pt x="0" y="647573"/>
                  </a:cubicBezTo>
                  <a:lnTo>
                    <a:pt x="0" y="153543"/>
                  </a:lnTo>
                  <a:lnTo>
                    <a:pt x="6350" y="153543"/>
                  </a:lnTo>
                  <a:lnTo>
                    <a:pt x="0" y="153543"/>
                  </a:lnTo>
                  <a:moveTo>
                    <a:pt x="12700" y="153543"/>
                  </a:moveTo>
                  <a:lnTo>
                    <a:pt x="12700" y="647573"/>
                  </a:lnTo>
                  <a:lnTo>
                    <a:pt x="6350" y="647573"/>
                  </a:lnTo>
                  <a:lnTo>
                    <a:pt x="12700" y="647573"/>
                  </a:lnTo>
                  <a:cubicBezTo>
                    <a:pt x="12700" y="725297"/>
                    <a:pt x="75819" y="788416"/>
                    <a:pt x="153543" y="788416"/>
                  </a:cubicBezTo>
                  <a:lnTo>
                    <a:pt x="647573" y="788416"/>
                  </a:lnTo>
                  <a:cubicBezTo>
                    <a:pt x="725297" y="788416"/>
                    <a:pt x="788416" y="725297"/>
                    <a:pt x="788416" y="647573"/>
                  </a:cubicBezTo>
                  <a:lnTo>
                    <a:pt x="788416" y="153543"/>
                  </a:lnTo>
                  <a:cubicBezTo>
                    <a:pt x="788416" y="75819"/>
                    <a:pt x="725297" y="12700"/>
                    <a:pt x="647573" y="12700"/>
                  </a:cubicBezTo>
                  <a:lnTo>
                    <a:pt x="153543" y="12700"/>
                  </a:lnTo>
                  <a:lnTo>
                    <a:pt x="153543" y="6350"/>
                  </a:lnTo>
                  <a:lnTo>
                    <a:pt x="153543" y="12700"/>
                  </a:lnTo>
                  <a:cubicBezTo>
                    <a:pt x="75819" y="12700"/>
                    <a:pt x="12700" y="75819"/>
                    <a:pt x="12700" y="153543"/>
                  </a:cubicBezTo>
                  <a:close/>
                </a:path>
              </a:pathLst>
            </a:custGeom>
            <a:solidFill>
              <a:srgbClr val="C7C7D0"/>
            </a:solidFill>
          </p:spPr>
        </p:sp>
      </p:grpSp>
      <p:sp>
        <p:nvSpPr>
          <p:cNvPr id="25" name="TextBox 25"/>
          <p:cNvSpPr txBox="1"/>
          <p:nvPr/>
        </p:nvSpPr>
        <p:spPr>
          <a:xfrm>
            <a:off x="1774031" y="6974383"/>
            <a:ext cx="5541168" cy="410767"/>
          </a:xfrm>
          <a:prstGeom prst="rect">
            <a:avLst/>
          </a:prstGeom>
        </p:spPr>
        <p:txBody>
          <a:bodyPr wrap="square" lIns="0" tIns="0" rIns="0" bIns="0" rtlCol="0" anchor="t">
            <a:spAutoFit/>
          </a:bodyPr>
          <a:lstStyle/>
          <a:p>
            <a:pPr algn="l">
              <a:lnSpc>
                <a:spcPts val="3187"/>
              </a:lnSpc>
            </a:pPr>
            <a:r>
              <a:rPr lang="en-US" sz="2750" dirty="0">
                <a:solidFill>
                  <a:srgbClr val="3C3939"/>
                </a:solidFill>
                <a:latin typeface="Raleway"/>
                <a:ea typeface="Raleway"/>
                <a:cs typeface="Raleway"/>
                <a:sym typeface="Raleway"/>
              </a:rPr>
              <a:t>Need for Real-time Identification</a:t>
            </a:r>
          </a:p>
        </p:txBody>
      </p:sp>
      <p:sp>
        <p:nvSpPr>
          <p:cNvPr id="26" name="TextBox 26"/>
          <p:cNvSpPr txBox="1"/>
          <p:nvPr/>
        </p:nvSpPr>
        <p:spPr>
          <a:xfrm>
            <a:off x="1774031" y="7514184"/>
            <a:ext cx="15594062" cy="449015"/>
          </a:xfrm>
          <a:prstGeom prst="rect">
            <a:avLst/>
          </a:prstGeom>
        </p:spPr>
        <p:txBody>
          <a:bodyPr lIns="0" tIns="0" rIns="0" bIns="0" rtlCol="0" anchor="t">
            <a:spAutoFit/>
          </a:bodyPr>
          <a:lstStyle/>
          <a:p>
            <a:pPr algn="l">
              <a:lnSpc>
                <a:spcPts val="3250"/>
              </a:lnSpc>
            </a:pPr>
            <a:r>
              <a:rPr lang="en-US" sz="2499" dirty="0">
                <a:solidFill>
                  <a:srgbClr val="3C3939"/>
                </a:solidFill>
                <a:latin typeface="Roboto"/>
                <a:ea typeface="Roboto"/>
                <a:cs typeface="Roboto"/>
                <a:sym typeface="Roboto"/>
              </a:rPr>
              <a:t>Crucial for crime prevention and rapid response to emerging threats.</a:t>
            </a:r>
          </a:p>
        </p:txBody>
      </p:sp>
      <p:grpSp>
        <p:nvGrpSpPr>
          <p:cNvPr id="27" name="Group 27"/>
          <p:cNvGrpSpPr/>
          <p:nvPr/>
        </p:nvGrpSpPr>
        <p:grpSpPr>
          <a:xfrm>
            <a:off x="915144" y="8484096"/>
            <a:ext cx="600819" cy="600819"/>
            <a:chOff x="0" y="0"/>
            <a:chExt cx="801092" cy="801092"/>
          </a:xfrm>
        </p:grpSpPr>
        <p:sp>
          <p:nvSpPr>
            <p:cNvPr id="28" name="Freeform 28"/>
            <p:cNvSpPr/>
            <p:nvPr/>
          </p:nvSpPr>
          <p:spPr>
            <a:xfrm>
              <a:off x="6350" y="6350"/>
              <a:ext cx="788416" cy="788416"/>
            </a:xfrm>
            <a:custGeom>
              <a:avLst/>
              <a:gdLst/>
              <a:ahLst/>
              <a:cxnLst/>
              <a:rect l="l" t="t" r="r" b="b"/>
              <a:pathLst>
                <a:path w="788416" h="788416">
                  <a:moveTo>
                    <a:pt x="0" y="147193"/>
                  </a:moveTo>
                  <a:cubicBezTo>
                    <a:pt x="0" y="65913"/>
                    <a:pt x="65913" y="0"/>
                    <a:pt x="147193" y="0"/>
                  </a:cubicBezTo>
                  <a:lnTo>
                    <a:pt x="641223" y="0"/>
                  </a:lnTo>
                  <a:cubicBezTo>
                    <a:pt x="722503" y="0"/>
                    <a:pt x="788416" y="65913"/>
                    <a:pt x="788416" y="147193"/>
                  </a:cubicBezTo>
                  <a:lnTo>
                    <a:pt x="788416" y="641223"/>
                  </a:lnTo>
                  <a:cubicBezTo>
                    <a:pt x="788416" y="722503"/>
                    <a:pt x="722503" y="788416"/>
                    <a:pt x="641223" y="788416"/>
                  </a:cubicBezTo>
                  <a:lnTo>
                    <a:pt x="147193" y="788416"/>
                  </a:lnTo>
                  <a:cubicBezTo>
                    <a:pt x="65913" y="788416"/>
                    <a:pt x="0" y="722503"/>
                    <a:pt x="0" y="641223"/>
                  </a:cubicBezTo>
                  <a:close/>
                </a:path>
              </a:pathLst>
            </a:custGeom>
            <a:solidFill>
              <a:srgbClr val="E1E1EA"/>
            </a:solidFill>
          </p:spPr>
        </p:sp>
        <p:sp>
          <p:nvSpPr>
            <p:cNvPr id="29" name="Freeform 29"/>
            <p:cNvSpPr/>
            <p:nvPr/>
          </p:nvSpPr>
          <p:spPr>
            <a:xfrm>
              <a:off x="0" y="0"/>
              <a:ext cx="801116" cy="801116"/>
            </a:xfrm>
            <a:custGeom>
              <a:avLst/>
              <a:gdLst/>
              <a:ahLst/>
              <a:cxnLst/>
              <a:rect l="l" t="t" r="r" b="b"/>
              <a:pathLst>
                <a:path w="801116" h="801116">
                  <a:moveTo>
                    <a:pt x="0" y="153543"/>
                  </a:moveTo>
                  <a:cubicBezTo>
                    <a:pt x="0" y="68707"/>
                    <a:pt x="68707" y="0"/>
                    <a:pt x="153543" y="0"/>
                  </a:cubicBezTo>
                  <a:lnTo>
                    <a:pt x="647573" y="0"/>
                  </a:lnTo>
                  <a:lnTo>
                    <a:pt x="647573" y="6350"/>
                  </a:lnTo>
                  <a:lnTo>
                    <a:pt x="647573" y="0"/>
                  </a:lnTo>
                  <a:cubicBezTo>
                    <a:pt x="732409" y="0"/>
                    <a:pt x="801116" y="68707"/>
                    <a:pt x="801116" y="153543"/>
                  </a:cubicBezTo>
                  <a:lnTo>
                    <a:pt x="794766" y="153543"/>
                  </a:lnTo>
                  <a:lnTo>
                    <a:pt x="801116" y="153543"/>
                  </a:lnTo>
                  <a:lnTo>
                    <a:pt x="801116" y="647573"/>
                  </a:lnTo>
                  <a:lnTo>
                    <a:pt x="794766" y="647573"/>
                  </a:lnTo>
                  <a:lnTo>
                    <a:pt x="801116" y="647573"/>
                  </a:lnTo>
                  <a:cubicBezTo>
                    <a:pt x="801116" y="732409"/>
                    <a:pt x="732409" y="801116"/>
                    <a:pt x="647573" y="801116"/>
                  </a:cubicBezTo>
                  <a:lnTo>
                    <a:pt x="647573" y="794766"/>
                  </a:lnTo>
                  <a:lnTo>
                    <a:pt x="647573" y="801116"/>
                  </a:lnTo>
                  <a:lnTo>
                    <a:pt x="153543" y="801116"/>
                  </a:lnTo>
                  <a:lnTo>
                    <a:pt x="153543" y="794766"/>
                  </a:lnTo>
                  <a:lnTo>
                    <a:pt x="153543" y="801116"/>
                  </a:lnTo>
                  <a:cubicBezTo>
                    <a:pt x="68707" y="801116"/>
                    <a:pt x="0" y="732409"/>
                    <a:pt x="0" y="647573"/>
                  </a:cubicBezTo>
                  <a:lnTo>
                    <a:pt x="0" y="153543"/>
                  </a:lnTo>
                  <a:lnTo>
                    <a:pt x="6350" y="153543"/>
                  </a:lnTo>
                  <a:lnTo>
                    <a:pt x="0" y="153543"/>
                  </a:lnTo>
                  <a:moveTo>
                    <a:pt x="12700" y="153543"/>
                  </a:moveTo>
                  <a:lnTo>
                    <a:pt x="12700" y="647573"/>
                  </a:lnTo>
                  <a:lnTo>
                    <a:pt x="6350" y="647573"/>
                  </a:lnTo>
                  <a:lnTo>
                    <a:pt x="12700" y="647573"/>
                  </a:lnTo>
                  <a:cubicBezTo>
                    <a:pt x="12700" y="725297"/>
                    <a:pt x="75819" y="788416"/>
                    <a:pt x="153543" y="788416"/>
                  </a:cubicBezTo>
                  <a:lnTo>
                    <a:pt x="647573" y="788416"/>
                  </a:lnTo>
                  <a:cubicBezTo>
                    <a:pt x="725297" y="788416"/>
                    <a:pt x="788416" y="725297"/>
                    <a:pt x="788416" y="647573"/>
                  </a:cubicBezTo>
                  <a:lnTo>
                    <a:pt x="788416" y="153543"/>
                  </a:lnTo>
                  <a:cubicBezTo>
                    <a:pt x="788416" y="75819"/>
                    <a:pt x="725297" y="12700"/>
                    <a:pt x="647573" y="12700"/>
                  </a:cubicBezTo>
                  <a:lnTo>
                    <a:pt x="153543" y="12700"/>
                  </a:lnTo>
                  <a:lnTo>
                    <a:pt x="153543" y="6350"/>
                  </a:lnTo>
                  <a:lnTo>
                    <a:pt x="153543" y="12700"/>
                  </a:lnTo>
                  <a:cubicBezTo>
                    <a:pt x="75819" y="12700"/>
                    <a:pt x="12700" y="75819"/>
                    <a:pt x="12700" y="153543"/>
                  </a:cubicBezTo>
                  <a:close/>
                </a:path>
              </a:pathLst>
            </a:custGeom>
            <a:solidFill>
              <a:srgbClr val="C7C7D0"/>
            </a:solidFill>
          </p:spPr>
        </p:sp>
      </p:grpSp>
      <p:sp>
        <p:nvSpPr>
          <p:cNvPr id="30" name="TextBox 30"/>
          <p:cNvSpPr txBox="1"/>
          <p:nvPr/>
        </p:nvSpPr>
        <p:spPr>
          <a:xfrm>
            <a:off x="1774031" y="8579198"/>
            <a:ext cx="4169569" cy="410369"/>
          </a:xfrm>
          <a:prstGeom prst="rect">
            <a:avLst/>
          </a:prstGeom>
        </p:spPr>
        <p:txBody>
          <a:bodyPr wrap="square" lIns="0" tIns="0" rIns="0" bIns="0" rtlCol="0" anchor="t">
            <a:spAutoFit/>
          </a:bodyPr>
          <a:lstStyle/>
          <a:p>
            <a:pPr algn="l">
              <a:lnSpc>
                <a:spcPts val="3187"/>
              </a:lnSpc>
            </a:pPr>
            <a:r>
              <a:rPr lang="en-US" sz="2750" dirty="0">
                <a:solidFill>
                  <a:srgbClr val="3C3939"/>
                </a:solidFill>
                <a:latin typeface="Raleway"/>
                <a:ea typeface="Raleway"/>
                <a:cs typeface="Raleway"/>
                <a:sym typeface="Raleway"/>
              </a:rPr>
              <a:t>Introducing Vision Guard</a:t>
            </a:r>
          </a:p>
        </p:txBody>
      </p:sp>
      <p:sp>
        <p:nvSpPr>
          <p:cNvPr id="31" name="TextBox 31"/>
          <p:cNvSpPr txBox="1"/>
          <p:nvPr/>
        </p:nvSpPr>
        <p:spPr>
          <a:xfrm>
            <a:off x="1774031" y="9118997"/>
            <a:ext cx="15594062" cy="449015"/>
          </a:xfrm>
          <a:prstGeom prst="rect">
            <a:avLst/>
          </a:prstGeom>
        </p:spPr>
        <p:txBody>
          <a:bodyPr lIns="0" tIns="0" rIns="0" bIns="0" rtlCol="0" anchor="t">
            <a:spAutoFit/>
          </a:bodyPr>
          <a:lstStyle/>
          <a:p>
            <a:pPr algn="l">
              <a:lnSpc>
                <a:spcPts val="3250"/>
              </a:lnSpc>
            </a:pPr>
            <a:r>
              <a:rPr lang="en-US" sz="2499">
                <a:solidFill>
                  <a:srgbClr val="3C3939"/>
                </a:solidFill>
                <a:latin typeface="Roboto"/>
                <a:ea typeface="Roboto"/>
                <a:cs typeface="Roboto"/>
                <a:sym typeface="Roboto"/>
              </a:rPr>
              <a:t>Our proposed AI-based system automates surveillance with integrated notification for enhanced security.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972442" y="725984"/>
            <a:ext cx="6946850" cy="820802"/>
          </a:xfrm>
          <a:prstGeom prst="rect">
            <a:avLst/>
          </a:prstGeom>
        </p:spPr>
        <p:txBody>
          <a:bodyPr lIns="0" tIns="0" rIns="0" bIns="0" rtlCol="0" anchor="t">
            <a:spAutoFit/>
          </a:bodyPr>
          <a:lstStyle/>
          <a:p>
            <a:pPr algn="l">
              <a:lnSpc>
                <a:spcPts val="6812"/>
              </a:lnSpc>
            </a:pPr>
            <a:r>
              <a:rPr lang="en-US" sz="5437"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Literature Survey :</a:t>
            </a:r>
          </a:p>
        </p:txBody>
      </p:sp>
      <p:grpSp>
        <p:nvGrpSpPr>
          <p:cNvPr id="7" name="Group 7"/>
          <p:cNvGrpSpPr/>
          <p:nvPr/>
        </p:nvGrpSpPr>
        <p:grpSpPr>
          <a:xfrm>
            <a:off x="967680" y="2183457"/>
            <a:ext cx="16352639" cy="5699522"/>
            <a:chOff x="0" y="0"/>
            <a:chExt cx="21803518" cy="7599363"/>
          </a:xfrm>
        </p:grpSpPr>
        <p:sp>
          <p:nvSpPr>
            <p:cNvPr id="8" name="Freeform 8"/>
            <p:cNvSpPr/>
            <p:nvPr/>
          </p:nvSpPr>
          <p:spPr>
            <a:xfrm>
              <a:off x="0" y="0"/>
              <a:ext cx="21803615" cy="7599426"/>
            </a:xfrm>
            <a:custGeom>
              <a:avLst/>
              <a:gdLst/>
              <a:ahLst/>
              <a:cxnLst/>
              <a:rect l="l" t="t" r="r" b="b"/>
              <a:pathLst>
                <a:path w="21803615" h="7599426">
                  <a:moveTo>
                    <a:pt x="0" y="161925"/>
                  </a:moveTo>
                  <a:cubicBezTo>
                    <a:pt x="0" y="72517"/>
                    <a:pt x="72644" y="0"/>
                    <a:pt x="162179" y="0"/>
                  </a:cubicBezTo>
                  <a:lnTo>
                    <a:pt x="21641436" y="0"/>
                  </a:lnTo>
                  <a:lnTo>
                    <a:pt x="21641436" y="6350"/>
                  </a:lnTo>
                  <a:lnTo>
                    <a:pt x="21641436" y="0"/>
                  </a:lnTo>
                  <a:cubicBezTo>
                    <a:pt x="21730971" y="0"/>
                    <a:pt x="21803615" y="72517"/>
                    <a:pt x="21803615" y="161925"/>
                  </a:cubicBezTo>
                  <a:lnTo>
                    <a:pt x="21797265" y="161925"/>
                  </a:lnTo>
                  <a:lnTo>
                    <a:pt x="21803615" y="161925"/>
                  </a:lnTo>
                  <a:lnTo>
                    <a:pt x="21803615" y="7437374"/>
                  </a:lnTo>
                  <a:lnTo>
                    <a:pt x="21797265" y="7437374"/>
                  </a:lnTo>
                  <a:lnTo>
                    <a:pt x="21803615" y="7437374"/>
                  </a:lnTo>
                  <a:cubicBezTo>
                    <a:pt x="21803615" y="7526782"/>
                    <a:pt x="21730971" y="7599299"/>
                    <a:pt x="21641436" y="7599299"/>
                  </a:cubicBezTo>
                  <a:lnTo>
                    <a:pt x="21641436" y="7592949"/>
                  </a:lnTo>
                  <a:lnTo>
                    <a:pt x="21641436" y="7599299"/>
                  </a:lnTo>
                  <a:lnTo>
                    <a:pt x="162179" y="7599299"/>
                  </a:lnTo>
                  <a:lnTo>
                    <a:pt x="162179" y="7592949"/>
                  </a:lnTo>
                  <a:lnTo>
                    <a:pt x="162179" y="7599299"/>
                  </a:lnTo>
                  <a:cubicBezTo>
                    <a:pt x="72644" y="7599426"/>
                    <a:pt x="0" y="7526909"/>
                    <a:pt x="0" y="7437374"/>
                  </a:cubicBezTo>
                  <a:lnTo>
                    <a:pt x="0" y="161925"/>
                  </a:lnTo>
                  <a:lnTo>
                    <a:pt x="6350" y="161925"/>
                  </a:lnTo>
                  <a:lnTo>
                    <a:pt x="0" y="161925"/>
                  </a:lnTo>
                  <a:moveTo>
                    <a:pt x="12700" y="161925"/>
                  </a:moveTo>
                  <a:lnTo>
                    <a:pt x="12700" y="7437374"/>
                  </a:lnTo>
                  <a:lnTo>
                    <a:pt x="6350" y="7437374"/>
                  </a:lnTo>
                  <a:lnTo>
                    <a:pt x="12700" y="7437374"/>
                  </a:lnTo>
                  <a:cubicBezTo>
                    <a:pt x="12700" y="7519797"/>
                    <a:pt x="79629" y="7586599"/>
                    <a:pt x="162179" y="7586599"/>
                  </a:cubicBezTo>
                  <a:lnTo>
                    <a:pt x="21641436" y="7586599"/>
                  </a:lnTo>
                  <a:cubicBezTo>
                    <a:pt x="21723986" y="7586599"/>
                    <a:pt x="21790915" y="7519797"/>
                    <a:pt x="21790915" y="7437374"/>
                  </a:cubicBezTo>
                  <a:lnTo>
                    <a:pt x="21790915" y="161925"/>
                  </a:lnTo>
                  <a:cubicBezTo>
                    <a:pt x="21790915" y="79502"/>
                    <a:pt x="21723986" y="12700"/>
                    <a:pt x="21641436" y="12700"/>
                  </a:cubicBezTo>
                  <a:lnTo>
                    <a:pt x="162179" y="12700"/>
                  </a:lnTo>
                  <a:lnTo>
                    <a:pt x="162179" y="6350"/>
                  </a:lnTo>
                  <a:lnTo>
                    <a:pt x="162179" y="12700"/>
                  </a:lnTo>
                  <a:cubicBezTo>
                    <a:pt x="79629" y="12700"/>
                    <a:pt x="12700" y="79502"/>
                    <a:pt x="12700" y="161925"/>
                  </a:cubicBezTo>
                  <a:close/>
                </a:path>
              </a:pathLst>
            </a:custGeom>
            <a:solidFill>
              <a:srgbClr val="000000">
                <a:alpha val="392"/>
              </a:srgbClr>
            </a:solidFill>
          </p:spPr>
        </p:sp>
      </p:grpSp>
      <p:grpSp>
        <p:nvGrpSpPr>
          <p:cNvPr id="9" name="Group 9"/>
          <p:cNvGrpSpPr/>
          <p:nvPr/>
        </p:nvGrpSpPr>
        <p:grpSpPr>
          <a:xfrm>
            <a:off x="981967" y="2197745"/>
            <a:ext cx="16324064" cy="796975"/>
            <a:chOff x="0" y="0"/>
            <a:chExt cx="21765418" cy="1062633"/>
          </a:xfrm>
        </p:grpSpPr>
        <p:sp>
          <p:nvSpPr>
            <p:cNvPr id="10" name="Freeform 10"/>
            <p:cNvSpPr/>
            <p:nvPr/>
          </p:nvSpPr>
          <p:spPr>
            <a:xfrm>
              <a:off x="0" y="0"/>
              <a:ext cx="21765388" cy="1062609"/>
            </a:xfrm>
            <a:custGeom>
              <a:avLst/>
              <a:gdLst/>
              <a:ahLst/>
              <a:cxnLst/>
              <a:rect l="l" t="t" r="r" b="b"/>
              <a:pathLst>
                <a:path w="21765388" h="1062609">
                  <a:moveTo>
                    <a:pt x="0" y="0"/>
                  </a:moveTo>
                  <a:lnTo>
                    <a:pt x="21765388" y="0"/>
                  </a:lnTo>
                  <a:lnTo>
                    <a:pt x="21765388" y="1062609"/>
                  </a:lnTo>
                  <a:lnTo>
                    <a:pt x="0" y="1062609"/>
                  </a:lnTo>
                  <a:close/>
                </a:path>
              </a:pathLst>
            </a:custGeom>
            <a:solidFill>
              <a:srgbClr val="FFFFFF">
                <a:alpha val="0"/>
              </a:srgbClr>
            </a:solidFill>
          </p:spPr>
        </p:sp>
      </p:grpSp>
      <p:sp>
        <p:nvSpPr>
          <p:cNvPr id="11" name="TextBox 11"/>
          <p:cNvSpPr txBox="1"/>
          <p:nvPr/>
        </p:nvSpPr>
        <p:spPr>
          <a:xfrm>
            <a:off x="1259979" y="2335857"/>
            <a:ext cx="2704207" cy="482650"/>
          </a:xfrm>
          <a:prstGeom prst="rect">
            <a:avLst/>
          </a:prstGeom>
        </p:spPr>
        <p:txBody>
          <a:bodyPr lIns="0" tIns="0" rIns="0" bIns="0" rtlCol="0" anchor="t">
            <a:spAutoFit/>
          </a:bodyPr>
          <a:lstStyle/>
          <a:p>
            <a:pPr algn="l">
              <a:lnSpc>
                <a:spcPts val="3500"/>
              </a:lnSpc>
            </a:pPr>
            <a:r>
              <a:rPr lang="en-US" sz="2750" b="1">
                <a:solidFill>
                  <a:srgbClr val="3C3939"/>
                </a:solidFill>
                <a:latin typeface="Roboto Bold"/>
                <a:ea typeface="Roboto Bold"/>
                <a:cs typeface="Roboto Bold"/>
                <a:sym typeface="Roboto Bold"/>
              </a:rPr>
              <a:t>No.</a:t>
            </a:r>
          </a:p>
        </p:txBody>
      </p:sp>
      <p:sp>
        <p:nvSpPr>
          <p:cNvPr id="12" name="TextBox 12"/>
          <p:cNvSpPr txBox="1"/>
          <p:nvPr/>
        </p:nvSpPr>
        <p:spPr>
          <a:xfrm>
            <a:off x="4529435" y="2335857"/>
            <a:ext cx="4331940" cy="482650"/>
          </a:xfrm>
          <a:prstGeom prst="rect">
            <a:avLst/>
          </a:prstGeom>
        </p:spPr>
        <p:txBody>
          <a:bodyPr lIns="0" tIns="0" rIns="0" bIns="0" rtlCol="0" anchor="t">
            <a:spAutoFit/>
          </a:bodyPr>
          <a:lstStyle/>
          <a:p>
            <a:pPr algn="l">
              <a:lnSpc>
                <a:spcPts val="3500"/>
              </a:lnSpc>
            </a:pPr>
            <a:r>
              <a:rPr lang="en-US" sz="2750" b="1">
                <a:solidFill>
                  <a:srgbClr val="3C3939"/>
                </a:solidFill>
                <a:latin typeface="Roboto Bold"/>
                <a:ea typeface="Roboto Bold"/>
                <a:cs typeface="Roboto Bold"/>
                <a:sym typeface="Roboto Bold"/>
              </a:rPr>
              <a:t>System / Technique</a:t>
            </a:r>
          </a:p>
        </p:txBody>
      </p:sp>
      <p:sp>
        <p:nvSpPr>
          <p:cNvPr id="13" name="TextBox 13"/>
          <p:cNvSpPr txBox="1"/>
          <p:nvPr/>
        </p:nvSpPr>
        <p:spPr>
          <a:xfrm>
            <a:off x="9426625" y="2335857"/>
            <a:ext cx="7601545" cy="482650"/>
          </a:xfrm>
          <a:prstGeom prst="rect">
            <a:avLst/>
          </a:prstGeom>
        </p:spPr>
        <p:txBody>
          <a:bodyPr lIns="0" tIns="0" rIns="0" bIns="0" rtlCol="0" anchor="t">
            <a:spAutoFit/>
          </a:bodyPr>
          <a:lstStyle/>
          <a:p>
            <a:pPr algn="l">
              <a:lnSpc>
                <a:spcPts val="3500"/>
              </a:lnSpc>
            </a:pPr>
            <a:r>
              <a:rPr lang="en-US" sz="2750" b="1">
                <a:solidFill>
                  <a:srgbClr val="3C3939"/>
                </a:solidFill>
                <a:latin typeface="Roboto Bold"/>
                <a:ea typeface="Roboto Bold"/>
                <a:cs typeface="Roboto Bold"/>
                <a:sym typeface="Roboto Bold"/>
              </a:rPr>
              <a:t>Limitation</a:t>
            </a:r>
          </a:p>
        </p:txBody>
      </p:sp>
      <p:grpSp>
        <p:nvGrpSpPr>
          <p:cNvPr id="14" name="Group 14"/>
          <p:cNvGrpSpPr/>
          <p:nvPr/>
        </p:nvGrpSpPr>
        <p:grpSpPr>
          <a:xfrm>
            <a:off x="981967" y="2994720"/>
            <a:ext cx="16324064" cy="796975"/>
            <a:chOff x="0" y="0"/>
            <a:chExt cx="21765418" cy="1062633"/>
          </a:xfrm>
        </p:grpSpPr>
        <p:sp>
          <p:nvSpPr>
            <p:cNvPr id="15" name="Freeform 15"/>
            <p:cNvSpPr/>
            <p:nvPr/>
          </p:nvSpPr>
          <p:spPr>
            <a:xfrm>
              <a:off x="0" y="0"/>
              <a:ext cx="21765388" cy="1062609"/>
            </a:xfrm>
            <a:custGeom>
              <a:avLst/>
              <a:gdLst/>
              <a:ahLst/>
              <a:cxnLst/>
              <a:rect l="l" t="t" r="r" b="b"/>
              <a:pathLst>
                <a:path w="21765388" h="1062609">
                  <a:moveTo>
                    <a:pt x="0" y="0"/>
                  </a:moveTo>
                  <a:lnTo>
                    <a:pt x="21765388" y="0"/>
                  </a:lnTo>
                  <a:lnTo>
                    <a:pt x="21765388" y="1062609"/>
                  </a:lnTo>
                  <a:lnTo>
                    <a:pt x="0" y="1062609"/>
                  </a:lnTo>
                  <a:close/>
                </a:path>
              </a:pathLst>
            </a:custGeom>
            <a:solidFill>
              <a:srgbClr val="000000">
                <a:alpha val="0"/>
              </a:srgbClr>
            </a:solidFill>
          </p:spPr>
        </p:sp>
      </p:grpSp>
      <p:sp>
        <p:nvSpPr>
          <p:cNvPr id="16" name="TextBox 16"/>
          <p:cNvSpPr txBox="1"/>
          <p:nvPr/>
        </p:nvSpPr>
        <p:spPr>
          <a:xfrm>
            <a:off x="1259979" y="3113782"/>
            <a:ext cx="2704207"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1</a:t>
            </a:r>
          </a:p>
        </p:txBody>
      </p:sp>
      <p:sp>
        <p:nvSpPr>
          <p:cNvPr id="17" name="TextBox 17"/>
          <p:cNvSpPr txBox="1"/>
          <p:nvPr/>
        </p:nvSpPr>
        <p:spPr>
          <a:xfrm>
            <a:off x="4529435" y="3113782"/>
            <a:ext cx="4331940"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Traditional CCTV</a:t>
            </a:r>
          </a:p>
        </p:txBody>
      </p:sp>
      <p:sp>
        <p:nvSpPr>
          <p:cNvPr id="18" name="TextBox 18"/>
          <p:cNvSpPr txBox="1"/>
          <p:nvPr/>
        </p:nvSpPr>
        <p:spPr>
          <a:xfrm>
            <a:off x="9426625" y="3113782"/>
            <a:ext cx="7601545"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Manual monitoring, time-consuming, error-prone.</a:t>
            </a:r>
          </a:p>
        </p:txBody>
      </p:sp>
      <p:grpSp>
        <p:nvGrpSpPr>
          <p:cNvPr id="19" name="Group 19"/>
          <p:cNvGrpSpPr/>
          <p:nvPr/>
        </p:nvGrpSpPr>
        <p:grpSpPr>
          <a:xfrm>
            <a:off x="981967" y="3791694"/>
            <a:ext cx="16324064" cy="796975"/>
            <a:chOff x="0" y="0"/>
            <a:chExt cx="21765418" cy="1062633"/>
          </a:xfrm>
        </p:grpSpPr>
        <p:sp>
          <p:nvSpPr>
            <p:cNvPr id="20" name="Freeform 20"/>
            <p:cNvSpPr/>
            <p:nvPr/>
          </p:nvSpPr>
          <p:spPr>
            <a:xfrm>
              <a:off x="0" y="0"/>
              <a:ext cx="21765388" cy="1062609"/>
            </a:xfrm>
            <a:custGeom>
              <a:avLst/>
              <a:gdLst/>
              <a:ahLst/>
              <a:cxnLst/>
              <a:rect l="l" t="t" r="r" b="b"/>
              <a:pathLst>
                <a:path w="21765388" h="1062609">
                  <a:moveTo>
                    <a:pt x="0" y="0"/>
                  </a:moveTo>
                  <a:lnTo>
                    <a:pt x="21765388" y="0"/>
                  </a:lnTo>
                  <a:lnTo>
                    <a:pt x="21765388" y="1062609"/>
                  </a:lnTo>
                  <a:lnTo>
                    <a:pt x="0" y="1062609"/>
                  </a:lnTo>
                  <a:close/>
                </a:path>
              </a:pathLst>
            </a:custGeom>
            <a:solidFill>
              <a:srgbClr val="FFFFFF">
                <a:alpha val="0"/>
              </a:srgbClr>
            </a:solidFill>
          </p:spPr>
        </p:sp>
      </p:grpSp>
      <p:sp>
        <p:nvSpPr>
          <p:cNvPr id="21" name="TextBox 21"/>
          <p:cNvSpPr txBox="1"/>
          <p:nvPr/>
        </p:nvSpPr>
        <p:spPr>
          <a:xfrm>
            <a:off x="1259979" y="3910756"/>
            <a:ext cx="2704207"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2</a:t>
            </a:r>
          </a:p>
        </p:txBody>
      </p:sp>
      <p:sp>
        <p:nvSpPr>
          <p:cNvPr id="22" name="TextBox 22"/>
          <p:cNvSpPr txBox="1"/>
          <p:nvPr/>
        </p:nvSpPr>
        <p:spPr>
          <a:xfrm>
            <a:off x="4529435" y="3910756"/>
            <a:ext cx="4331940"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Face++ API (cloud-based)</a:t>
            </a:r>
          </a:p>
        </p:txBody>
      </p:sp>
      <p:sp>
        <p:nvSpPr>
          <p:cNvPr id="23" name="TextBox 23"/>
          <p:cNvSpPr txBox="1"/>
          <p:nvPr/>
        </p:nvSpPr>
        <p:spPr>
          <a:xfrm>
            <a:off x="9426625" y="3910756"/>
            <a:ext cx="7601545"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Requires constant internet access, privacy concerns.</a:t>
            </a:r>
          </a:p>
        </p:txBody>
      </p:sp>
      <p:grpSp>
        <p:nvGrpSpPr>
          <p:cNvPr id="24" name="Group 24"/>
          <p:cNvGrpSpPr/>
          <p:nvPr/>
        </p:nvGrpSpPr>
        <p:grpSpPr>
          <a:xfrm>
            <a:off x="981967" y="4588669"/>
            <a:ext cx="16324064" cy="796975"/>
            <a:chOff x="0" y="0"/>
            <a:chExt cx="21765418" cy="1062633"/>
          </a:xfrm>
        </p:grpSpPr>
        <p:sp>
          <p:nvSpPr>
            <p:cNvPr id="25" name="Freeform 25"/>
            <p:cNvSpPr/>
            <p:nvPr/>
          </p:nvSpPr>
          <p:spPr>
            <a:xfrm>
              <a:off x="0" y="0"/>
              <a:ext cx="21765388" cy="1062609"/>
            </a:xfrm>
            <a:custGeom>
              <a:avLst/>
              <a:gdLst/>
              <a:ahLst/>
              <a:cxnLst/>
              <a:rect l="l" t="t" r="r" b="b"/>
              <a:pathLst>
                <a:path w="21765388" h="1062609">
                  <a:moveTo>
                    <a:pt x="0" y="0"/>
                  </a:moveTo>
                  <a:lnTo>
                    <a:pt x="21765388" y="0"/>
                  </a:lnTo>
                  <a:lnTo>
                    <a:pt x="21765388" y="1062609"/>
                  </a:lnTo>
                  <a:lnTo>
                    <a:pt x="0" y="1062609"/>
                  </a:lnTo>
                  <a:close/>
                </a:path>
              </a:pathLst>
            </a:custGeom>
            <a:solidFill>
              <a:srgbClr val="000000">
                <a:alpha val="0"/>
              </a:srgbClr>
            </a:solidFill>
          </p:spPr>
        </p:sp>
      </p:grpSp>
      <p:sp>
        <p:nvSpPr>
          <p:cNvPr id="26" name="TextBox 26"/>
          <p:cNvSpPr txBox="1"/>
          <p:nvPr/>
        </p:nvSpPr>
        <p:spPr>
          <a:xfrm>
            <a:off x="1259979" y="4707731"/>
            <a:ext cx="2704207"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3</a:t>
            </a:r>
          </a:p>
        </p:txBody>
      </p:sp>
      <p:sp>
        <p:nvSpPr>
          <p:cNvPr id="27" name="TextBox 27"/>
          <p:cNvSpPr txBox="1"/>
          <p:nvPr/>
        </p:nvSpPr>
        <p:spPr>
          <a:xfrm>
            <a:off x="4529435" y="4707731"/>
            <a:ext cx="4331940"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OpenCV +</a:t>
            </a:r>
          </a:p>
        </p:txBody>
      </p:sp>
      <p:sp>
        <p:nvSpPr>
          <p:cNvPr id="28" name="TextBox 28"/>
          <p:cNvSpPr txBox="1"/>
          <p:nvPr/>
        </p:nvSpPr>
        <p:spPr>
          <a:xfrm>
            <a:off x="9426625" y="4707731"/>
            <a:ext cx="7601545"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Poor accuracy in low-light conditions and varying angles.</a:t>
            </a:r>
          </a:p>
        </p:txBody>
      </p:sp>
      <p:grpSp>
        <p:nvGrpSpPr>
          <p:cNvPr id="29" name="Group 29"/>
          <p:cNvGrpSpPr/>
          <p:nvPr/>
        </p:nvGrpSpPr>
        <p:grpSpPr>
          <a:xfrm>
            <a:off x="981967" y="5385644"/>
            <a:ext cx="16324064" cy="1241524"/>
            <a:chOff x="0" y="0"/>
            <a:chExt cx="21765418" cy="1655365"/>
          </a:xfrm>
        </p:grpSpPr>
        <p:sp>
          <p:nvSpPr>
            <p:cNvPr id="30" name="Freeform 30"/>
            <p:cNvSpPr/>
            <p:nvPr/>
          </p:nvSpPr>
          <p:spPr>
            <a:xfrm>
              <a:off x="0" y="0"/>
              <a:ext cx="21765388" cy="1655318"/>
            </a:xfrm>
            <a:custGeom>
              <a:avLst/>
              <a:gdLst/>
              <a:ahLst/>
              <a:cxnLst/>
              <a:rect l="l" t="t" r="r" b="b"/>
              <a:pathLst>
                <a:path w="21765388" h="1655318">
                  <a:moveTo>
                    <a:pt x="0" y="0"/>
                  </a:moveTo>
                  <a:lnTo>
                    <a:pt x="21765388" y="0"/>
                  </a:lnTo>
                  <a:lnTo>
                    <a:pt x="21765388" y="1655318"/>
                  </a:lnTo>
                  <a:lnTo>
                    <a:pt x="0" y="1655318"/>
                  </a:lnTo>
                  <a:close/>
                </a:path>
              </a:pathLst>
            </a:custGeom>
            <a:solidFill>
              <a:srgbClr val="FFFFFF">
                <a:alpha val="0"/>
              </a:srgbClr>
            </a:solidFill>
          </p:spPr>
        </p:sp>
      </p:grpSp>
      <p:sp>
        <p:nvSpPr>
          <p:cNvPr id="31" name="TextBox 31"/>
          <p:cNvSpPr txBox="1"/>
          <p:nvPr/>
        </p:nvSpPr>
        <p:spPr>
          <a:xfrm>
            <a:off x="1259979" y="5504706"/>
            <a:ext cx="2704207"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4</a:t>
            </a:r>
          </a:p>
        </p:txBody>
      </p:sp>
      <p:sp>
        <p:nvSpPr>
          <p:cNvPr id="32" name="TextBox 32"/>
          <p:cNvSpPr txBox="1"/>
          <p:nvPr/>
        </p:nvSpPr>
        <p:spPr>
          <a:xfrm>
            <a:off x="4529435" y="5504706"/>
            <a:ext cx="4331940" cy="946249"/>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Telegram API </a:t>
            </a:r>
          </a:p>
          <a:p>
            <a:pPr algn="l">
              <a:lnSpc>
                <a:spcPts val="3500"/>
              </a:lnSpc>
            </a:pPr>
            <a:r>
              <a:rPr lang="en-US" sz="2499">
                <a:solidFill>
                  <a:srgbClr val="3C3939"/>
                </a:solidFill>
                <a:latin typeface="Roboto"/>
                <a:ea typeface="Roboto"/>
                <a:cs typeface="Roboto"/>
                <a:sym typeface="Roboto"/>
              </a:rPr>
              <a:t>(prior projects)</a:t>
            </a:r>
          </a:p>
        </p:txBody>
      </p:sp>
      <p:sp>
        <p:nvSpPr>
          <p:cNvPr id="33" name="TextBox 33"/>
          <p:cNvSpPr txBox="1"/>
          <p:nvPr/>
        </p:nvSpPr>
        <p:spPr>
          <a:xfrm>
            <a:off x="9426625" y="5504706"/>
            <a:ext cx="7601545"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Lack of integrated real-time video processing.</a:t>
            </a:r>
          </a:p>
        </p:txBody>
      </p:sp>
      <p:grpSp>
        <p:nvGrpSpPr>
          <p:cNvPr id="34" name="Group 34"/>
          <p:cNvGrpSpPr/>
          <p:nvPr/>
        </p:nvGrpSpPr>
        <p:grpSpPr>
          <a:xfrm>
            <a:off x="981967" y="6627167"/>
            <a:ext cx="16324064" cy="1241524"/>
            <a:chOff x="0" y="0"/>
            <a:chExt cx="21765418" cy="1655365"/>
          </a:xfrm>
        </p:grpSpPr>
        <p:sp>
          <p:nvSpPr>
            <p:cNvPr id="35" name="Freeform 35"/>
            <p:cNvSpPr/>
            <p:nvPr/>
          </p:nvSpPr>
          <p:spPr>
            <a:xfrm>
              <a:off x="0" y="0"/>
              <a:ext cx="21765388" cy="1655318"/>
            </a:xfrm>
            <a:custGeom>
              <a:avLst/>
              <a:gdLst/>
              <a:ahLst/>
              <a:cxnLst/>
              <a:rect l="l" t="t" r="r" b="b"/>
              <a:pathLst>
                <a:path w="21765388" h="1655318">
                  <a:moveTo>
                    <a:pt x="0" y="0"/>
                  </a:moveTo>
                  <a:lnTo>
                    <a:pt x="21765388" y="0"/>
                  </a:lnTo>
                  <a:lnTo>
                    <a:pt x="21765388" y="1655318"/>
                  </a:lnTo>
                  <a:lnTo>
                    <a:pt x="0" y="1655318"/>
                  </a:lnTo>
                  <a:close/>
                </a:path>
              </a:pathLst>
            </a:custGeom>
            <a:solidFill>
              <a:srgbClr val="000000">
                <a:alpha val="0"/>
              </a:srgbClr>
            </a:solidFill>
          </p:spPr>
        </p:sp>
      </p:grpSp>
      <p:sp>
        <p:nvSpPr>
          <p:cNvPr id="36" name="TextBox 36"/>
          <p:cNvSpPr txBox="1"/>
          <p:nvPr/>
        </p:nvSpPr>
        <p:spPr>
          <a:xfrm>
            <a:off x="1259979" y="6746230"/>
            <a:ext cx="2704207"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5</a:t>
            </a:r>
          </a:p>
        </p:txBody>
      </p:sp>
      <p:sp>
        <p:nvSpPr>
          <p:cNvPr id="37" name="TextBox 37"/>
          <p:cNvSpPr txBox="1"/>
          <p:nvPr/>
        </p:nvSpPr>
        <p:spPr>
          <a:xfrm>
            <a:off x="4529435" y="6746230"/>
            <a:ext cx="4331940" cy="501700"/>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Proposed – Vision Guard</a:t>
            </a:r>
          </a:p>
        </p:txBody>
      </p:sp>
      <p:sp>
        <p:nvSpPr>
          <p:cNvPr id="38" name="TextBox 38"/>
          <p:cNvSpPr txBox="1"/>
          <p:nvPr/>
        </p:nvSpPr>
        <p:spPr>
          <a:xfrm>
            <a:off x="9426625" y="6746230"/>
            <a:ext cx="7601545" cy="946249"/>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Offline functionality, real-time local AI recognition &amp; instant alerts.</a:t>
            </a:r>
          </a:p>
        </p:txBody>
      </p:sp>
      <p:sp>
        <p:nvSpPr>
          <p:cNvPr id="39" name="TextBox 39"/>
          <p:cNvSpPr txBox="1"/>
          <p:nvPr/>
        </p:nvSpPr>
        <p:spPr>
          <a:xfrm>
            <a:off x="972442" y="8133606"/>
            <a:ext cx="16343114" cy="1390799"/>
          </a:xfrm>
          <a:prstGeom prst="rect">
            <a:avLst/>
          </a:prstGeom>
        </p:spPr>
        <p:txBody>
          <a:bodyPr lIns="0" tIns="0" rIns="0" bIns="0" rtlCol="0" anchor="t">
            <a:spAutoFit/>
          </a:bodyPr>
          <a:lstStyle/>
          <a:p>
            <a:pPr algn="l">
              <a:lnSpc>
                <a:spcPts val="3500"/>
              </a:lnSpc>
            </a:pPr>
            <a:r>
              <a:rPr lang="en-US" sz="2499">
                <a:solidFill>
                  <a:srgbClr val="3C3939"/>
                </a:solidFill>
                <a:latin typeface="Roboto"/>
                <a:ea typeface="Roboto"/>
                <a:cs typeface="Roboto"/>
                <a:sym typeface="Roboto"/>
              </a:rPr>
              <a:t>Our research explored existing solutions, from basic CCTV to advanced cloud-based AI systems. We identified significant gaps in local, real-time criminal identification with instant, private alerts. This informed our design choices, focusing on a robust, offline-capable solution using </a:t>
            </a:r>
            <a:r>
              <a:rPr lang="en-US" sz="2499" b="1">
                <a:solidFill>
                  <a:srgbClr val="3C3939"/>
                </a:solidFill>
                <a:latin typeface="Roboto Bold"/>
                <a:ea typeface="Roboto Bold"/>
                <a:cs typeface="Roboto Bold"/>
                <a:sym typeface="Roboto Bold"/>
              </a:rPr>
              <a:t>OpenCV</a:t>
            </a:r>
            <a:r>
              <a:rPr lang="en-US" sz="2499">
                <a:solidFill>
                  <a:srgbClr val="3C3939"/>
                </a:solidFill>
                <a:latin typeface="Roboto"/>
                <a:ea typeface="Roboto"/>
                <a:cs typeface="Roboto"/>
                <a:sym typeface="Roboto"/>
              </a:rPr>
              <a:t>, </a:t>
            </a:r>
            <a:r>
              <a:rPr lang="en-US" sz="2499" b="1">
                <a:solidFill>
                  <a:srgbClr val="3C3939"/>
                </a:solidFill>
                <a:latin typeface="Roboto Bold"/>
                <a:ea typeface="Roboto Bold"/>
                <a:cs typeface="Roboto Bold"/>
                <a:sym typeface="Roboto Bold"/>
              </a:rPr>
              <a:t>Flask</a:t>
            </a:r>
            <a:r>
              <a:rPr lang="en-US" sz="2499">
                <a:solidFill>
                  <a:srgbClr val="3C3939"/>
                </a:solidFill>
                <a:latin typeface="Roboto"/>
                <a:ea typeface="Roboto"/>
                <a:cs typeface="Roboto"/>
                <a:sym typeface="Roboto"/>
              </a:rPr>
              <a:t>, and </a:t>
            </a:r>
            <a:r>
              <a:rPr lang="en-US" sz="2499" b="1">
                <a:solidFill>
                  <a:srgbClr val="3C3939"/>
                </a:solidFill>
                <a:latin typeface="Roboto Bold"/>
                <a:ea typeface="Roboto Bold"/>
                <a:cs typeface="Roboto Bold"/>
                <a:sym typeface="Roboto Bold"/>
              </a:rPr>
              <a:t>PyQt5</a:t>
            </a:r>
            <a:r>
              <a:rPr lang="en-US" sz="2499">
                <a:solidFill>
                  <a:srgbClr val="3C3939"/>
                </a:solidFill>
                <a:latin typeface="Roboto"/>
                <a:ea typeface="Roboto"/>
                <a:cs typeface="Roboto"/>
                <a:sym typeface="Roboto"/>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947589" y="706339"/>
            <a:ext cx="6768704" cy="797719"/>
          </a:xfrm>
          <a:prstGeom prst="rect">
            <a:avLst/>
          </a:prstGeom>
        </p:spPr>
        <p:txBody>
          <a:bodyPr lIns="0" tIns="0" rIns="0" bIns="0" rtlCol="0" anchor="t">
            <a:spAutoFit/>
          </a:bodyPr>
          <a:lstStyle/>
          <a:p>
            <a:pPr algn="l">
              <a:lnSpc>
                <a:spcPts val="6625"/>
              </a:lnSpc>
            </a:pPr>
            <a:r>
              <a:rPr lang="en-US" sz="5312"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Existing System :</a:t>
            </a:r>
          </a:p>
        </p:txBody>
      </p:sp>
      <p:sp>
        <p:nvSpPr>
          <p:cNvPr id="7" name="TextBox 7"/>
          <p:cNvSpPr txBox="1"/>
          <p:nvPr/>
        </p:nvSpPr>
        <p:spPr>
          <a:xfrm>
            <a:off x="947589" y="2202061"/>
            <a:ext cx="9571435" cy="904280"/>
          </a:xfrm>
          <a:prstGeom prst="rect">
            <a:avLst/>
          </a:prstGeom>
        </p:spPr>
        <p:txBody>
          <a:bodyPr lIns="0" tIns="0" rIns="0" bIns="0" rtlCol="0" anchor="t">
            <a:spAutoFit/>
          </a:bodyPr>
          <a:lstStyle/>
          <a:p>
            <a:pPr marL="377031" lvl="1" indent="-188516" algn="l">
              <a:lnSpc>
                <a:spcPts val="3375"/>
              </a:lnSpc>
              <a:buFont typeface="Arial"/>
              <a:buChar char="•"/>
            </a:pPr>
            <a:r>
              <a:rPr lang="en-US" sz="2499" b="1">
                <a:solidFill>
                  <a:srgbClr val="3C3939"/>
                </a:solidFill>
                <a:latin typeface="Roboto Bold"/>
                <a:ea typeface="Roboto Bold"/>
                <a:cs typeface="Roboto Bold"/>
                <a:sym typeface="Roboto Bold"/>
              </a:rPr>
              <a:t>Manual Monitoring :</a:t>
            </a:r>
            <a:r>
              <a:rPr lang="en-US" sz="2499">
                <a:solidFill>
                  <a:srgbClr val="3C3939"/>
                </a:solidFill>
                <a:latin typeface="Roboto"/>
                <a:ea typeface="Roboto"/>
                <a:cs typeface="Roboto"/>
                <a:sym typeface="Roboto"/>
              </a:rPr>
              <a:t> Current CCTV systems demand constant human vigilance, which is exhaustive and often ineffective.</a:t>
            </a:r>
          </a:p>
        </p:txBody>
      </p:sp>
      <p:sp>
        <p:nvSpPr>
          <p:cNvPr id="8" name="TextBox 8"/>
          <p:cNvSpPr txBox="1"/>
          <p:nvPr/>
        </p:nvSpPr>
        <p:spPr>
          <a:xfrm>
            <a:off x="947589" y="3352204"/>
            <a:ext cx="9571435" cy="904280"/>
          </a:xfrm>
          <a:prstGeom prst="rect">
            <a:avLst/>
          </a:prstGeom>
        </p:spPr>
        <p:txBody>
          <a:bodyPr lIns="0" tIns="0" rIns="0" bIns="0" rtlCol="0" anchor="t">
            <a:spAutoFit/>
          </a:bodyPr>
          <a:lstStyle/>
          <a:p>
            <a:pPr marL="377031" lvl="1" indent="-188516" algn="l">
              <a:lnSpc>
                <a:spcPts val="3375"/>
              </a:lnSpc>
              <a:buFont typeface="Arial"/>
              <a:buChar char="•"/>
            </a:pPr>
            <a:r>
              <a:rPr lang="en-US" sz="2499" b="1">
                <a:solidFill>
                  <a:srgbClr val="3C3939"/>
                </a:solidFill>
                <a:latin typeface="Roboto Bold"/>
                <a:ea typeface="Roboto Bold"/>
                <a:cs typeface="Roboto Bold"/>
                <a:sym typeface="Roboto Bold"/>
              </a:rPr>
              <a:t>Human Error &amp; Negligence :</a:t>
            </a:r>
            <a:r>
              <a:rPr lang="en-US" sz="2499">
                <a:solidFill>
                  <a:srgbClr val="3C3939"/>
                </a:solidFill>
                <a:latin typeface="Roboto"/>
                <a:ea typeface="Roboto"/>
                <a:cs typeface="Roboto"/>
                <a:sym typeface="Roboto"/>
              </a:rPr>
              <a:t> Prone to missed threats and delayed responses due to human fatigue or oversight.</a:t>
            </a:r>
          </a:p>
        </p:txBody>
      </p:sp>
      <p:sp>
        <p:nvSpPr>
          <p:cNvPr id="9" name="TextBox 9"/>
          <p:cNvSpPr txBox="1"/>
          <p:nvPr/>
        </p:nvSpPr>
        <p:spPr>
          <a:xfrm>
            <a:off x="947589" y="4407514"/>
            <a:ext cx="9571435" cy="904280"/>
          </a:xfrm>
          <a:prstGeom prst="rect">
            <a:avLst/>
          </a:prstGeom>
        </p:spPr>
        <p:txBody>
          <a:bodyPr lIns="0" tIns="0" rIns="0" bIns="0" rtlCol="0" anchor="t">
            <a:spAutoFit/>
          </a:bodyPr>
          <a:lstStyle/>
          <a:p>
            <a:pPr marL="377031" lvl="1" indent="-188516" algn="l">
              <a:lnSpc>
                <a:spcPts val="3375"/>
              </a:lnSpc>
              <a:buFont typeface="Arial"/>
              <a:buChar char="•"/>
            </a:pPr>
            <a:r>
              <a:rPr lang="en-US" sz="2499" b="1">
                <a:solidFill>
                  <a:srgbClr val="3C3939"/>
                </a:solidFill>
                <a:latin typeface="Roboto Bold"/>
                <a:ea typeface="Roboto Bold"/>
                <a:cs typeface="Roboto Bold"/>
                <a:sym typeface="Roboto Bold"/>
              </a:rPr>
              <a:t>Post-Incident Review :</a:t>
            </a:r>
            <a:r>
              <a:rPr lang="en-US" sz="2499">
                <a:solidFill>
                  <a:srgbClr val="3C3939"/>
                </a:solidFill>
                <a:latin typeface="Roboto"/>
                <a:ea typeface="Roboto"/>
                <a:cs typeface="Roboto"/>
                <a:sym typeface="Roboto"/>
              </a:rPr>
              <a:t> Footage is typically reviewed only after an incident occurs, making proactive prevention impossible.</a:t>
            </a:r>
          </a:p>
        </p:txBody>
      </p:sp>
      <p:sp>
        <p:nvSpPr>
          <p:cNvPr id="10" name="TextBox 10"/>
          <p:cNvSpPr txBox="1"/>
          <p:nvPr/>
        </p:nvSpPr>
        <p:spPr>
          <a:xfrm>
            <a:off x="947589" y="5462824"/>
            <a:ext cx="9571435" cy="904280"/>
          </a:xfrm>
          <a:prstGeom prst="rect">
            <a:avLst/>
          </a:prstGeom>
        </p:spPr>
        <p:txBody>
          <a:bodyPr lIns="0" tIns="0" rIns="0" bIns="0" rtlCol="0" anchor="t">
            <a:spAutoFit/>
          </a:bodyPr>
          <a:lstStyle/>
          <a:p>
            <a:pPr marL="377031" lvl="1" indent="-188516" algn="l">
              <a:lnSpc>
                <a:spcPts val="3375"/>
              </a:lnSpc>
              <a:buFont typeface="Arial"/>
              <a:buChar char="•"/>
            </a:pPr>
            <a:r>
              <a:rPr lang="en-US" sz="2499" b="1">
                <a:solidFill>
                  <a:srgbClr val="3C3939"/>
                </a:solidFill>
                <a:latin typeface="Roboto Bold"/>
                <a:ea typeface="Roboto Bold"/>
                <a:cs typeface="Roboto Bold"/>
                <a:sym typeface="Roboto Bold"/>
              </a:rPr>
              <a:t>No Automatic Detection :</a:t>
            </a:r>
            <a:r>
              <a:rPr lang="en-US" sz="2499">
                <a:solidFill>
                  <a:srgbClr val="3C3939"/>
                </a:solidFill>
                <a:latin typeface="Roboto"/>
                <a:ea typeface="Roboto"/>
                <a:cs typeface="Roboto"/>
                <a:sym typeface="Roboto"/>
              </a:rPr>
              <a:t> Lacks integrated criminal face detection or automated alert mechanisms.</a:t>
            </a:r>
          </a:p>
        </p:txBody>
      </p:sp>
      <p:sp>
        <p:nvSpPr>
          <p:cNvPr id="11" name="TextBox 11"/>
          <p:cNvSpPr txBox="1"/>
          <p:nvPr/>
        </p:nvSpPr>
        <p:spPr>
          <a:xfrm>
            <a:off x="947589" y="6487172"/>
            <a:ext cx="9571435" cy="904280"/>
          </a:xfrm>
          <a:prstGeom prst="rect">
            <a:avLst/>
          </a:prstGeom>
        </p:spPr>
        <p:txBody>
          <a:bodyPr lIns="0" tIns="0" rIns="0" bIns="0" rtlCol="0" anchor="t">
            <a:spAutoFit/>
          </a:bodyPr>
          <a:lstStyle/>
          <a:p>
            <a:pPr marL="377031" lvl="1" indent="-188516" algn="l">
              <a:lnSpc>
                <a:spcPts val="3375"/>
              </a:lnSpc>
              <a:buFont typeface="Arial"/>
              <a:buChar char="•"/>
            </a:pPr>
            <a:r>
              <a:rPr lang="en-US" sz="2499" b="1">
                <a:solidFill>
                  <a:srgbClr val="3C3939"/>
                </a:solidFill>
                <a:latin typeface="Roboto Bold"/>
                <a:ea typeface="Roboto Bold"/>
                <a:cs typeface="Roboto Bold"/>
                <a:sym typeface="Roboto Bold"/>
              </a:rPr>
              <a:t>Lack of Integration :</a:t>
            </a:r>
            <a:r>
              <a:rPr lang="en-US" sz="2499">
                <a:solidFill>
                  <a:srgbClr val="3C3939"/>
                </a:solidFill>
                <a:latin typeface="Roboto"/>
                <a:ea typeface="Roboto"/>
                <a:cs typeface="Roboto"/>
                <a:sym typeface="Roboto"/>
              </a:rPr>
              <a:t> Poor or no integration with modern emergency communication tools like Telegram.</a:t>
            </a:r>
          </a:p>
        </p:txBody>
      </p:sp>
      <p:sp>
        <p:nvSpPr>
          <p:cNvPr id="12" name="TextBox 12"/>
          <p:cNvSpPr txBox="1"/>
          <p:nvPr/>
        </p:nvSpPr>
        <p:spPr>
          <a:xfrm>
            <a:off x="947589" y="7511521"/>
            <a:ext cx="9571435" cy="904280"/>
          </a:xfrm>
          <a:prstGeom prst="rect">
            <a:avLst/>
          </a:prstGeom>
        </p:spPr>
        <p:txBody>
          <a:bodyPr lIns="0" tIns="0" rIns="0" bIns="0" rtlCol="0" anchor="t">
            <a:spAutoFit/>
          </a:bodyPr>
          <a:lstStyle/>
          <a:p>
            <a:pPr marL="377031" lvl="1" indent="-188516" algn="l">
              <a:lnSpc>
                <a:spcPts val="3375"/>
              </a:lnSpc>
              <a:buFont typeface="Arial"/>
              <a:buChar char="•"/>
            </a:pPr>
            <a:r>
              <a:rPr lang="en-US" sz="2499" b="1">
                <a:solidFill>
                  <a:srgbClr val="3C3939"/>
                </a:solidFill>
                <a:latin typeface="Roboto Bold"/>
                <a:ea typeface="Roboto Bold"/>
                <a:cs typeface="Roboto Bold"/>
                <a:sym typeface="Roboto Bold"/>
              </a:rPr>
              <a:t>Inefficient &amp; Non-Adaptive :</a:t>
            </a:r>
            <a:r>
              <a:rPr lang="en-US" sz="2499">
                <a:solidFill>
                  <a:srgbClr val="3C3939"/>
                </a:solidFill>
                <a:latin typeface="Roboto"/>
                <a:ea typeface="Roboto"/>
                <a:cs typeface="Roboto"/>
                <a:sym typeface="Roboto"/>
              </a:rPr>
              <a:t> Traditional systems are not intelligent, struggling in dynamic or crowded environments.</a:t>
            </a:r>
          </a:p>
        </p:txBody>
      </p:sp>
      <p:grpSp>
        <p:nvGrpSpPr>
          <p:cNvPr id="13" name="Group 13"/>
          <p:cNvGrpSpPr>
            <a:grpSpLocks noChangeAspect="1"/>
          </p:cNvGrpSpPr>
          <p:nvPr/>
        </p:nvGrpSpPr>
        <p:grpSpPr>
          <a:xfrm>
            <a:off x="11179671" y="1767631"/>
            <a:ext cx="6160740" cy="6160740"/>
            <a:chOff x="0" y="0"/>
            <a:chExt cx="8214320" cy="8214320"/>
          </a:xfrm>
        </p:grpSpPr>
        <p:sp>
          <p:nvSpPr>
            <p:cNvPr id="14" name="Freeform 14" descr="preencoded.png"/>
            <p:cNvSpPr/>
            <p:nvPr/>
          </p:nvSpPr>
          <p:spPr>
            <a:xfrm>
              <a:off x="0" y="0"/>
              <a:ext cx="8214360" cy="8214360"/>
            </a:xfrm>
            <a:custGeom>
              <a:avLst/>
              <a:gdLst/>
              <a:ahLst/>
              <a:cxnLst/>
              <a:rect l="l" t="t" r="r" b="b"/>
              <a:pathLst>
                <a:path w="8214360" h="8214360">
                  <a:moveTo>
                    <a:pt x="0" y="0"/>
                  </a:moveTo>
                  <a:lnTo>
                    <a:pt x="8214360" y="0"/>
                  </a:lnTo>
                  <a:lnTo>
                    <a:pt x="8214360" y="8214360"/>
                  </a:lnTo>
                  <a:lnTo>
                    <a:pt x="0" y="8214360"/>
                  </a:lnTo>
                  <a:lnTo>
                    <a:pt x="0" y="0"/>
                  </a:lnTo>
                  <a:close/>
                </a:path>
              </a:pathLst>
            </a:custGeom>
            <a:blipFill>
              <a:blip r:embed="rId3"/>
              <a:stretch>
                <a:fillRect/>
              </a:stretch>
            </a:blipFill>
          </p:spPr>
        </p:sp>
      </p:grpSp>
      <p:sp>
        <p:nvSpPr>
          <p:cNvPr id="15" name="TextBox 15"/>
          <p:cNvSpPr txBox="1"/>
          <p:nvPr/>
        </p:nvSpPr>
        <p:spPr>
          <a:xfrm>
            <a:off x="11179671" y="8247459"/>
            <a:ext cx="6160740" cy="951905"/>
          </a:xfrm>
          <a:prstGeom prst="rect">
            <a:avLst/>
          </a:prstGeom>
        </p:spPr>
        <p:txBody>
          <a:bodyPr lIns="0" tIns="0" rIns="0" bIns="0" rtlCol="0" anchor="t">
            <a:spAutoFit/>
          </a:bodyPr>
          <a:lstStyle/>
          <a:p>
            <a:pPr algn="l">
              <a:lnSpc>
                <a:spcPts val="3374"/>
              </a:lnSpc>
            </a:pPr>
            <a:r>
              <a:rPr lang="en-US" sz="2125">
                <a:solidFill>
                  <a:srgbClr val="3C3939"/>
                </a:solidFill>
                <a:latin typeface="Roboto"/>
                <a:ea typeface="Roboto"/>
                <a:cs typeface="Roboto"/>
                <a:sym typeface="Roboto"/>
              </a:rPr>
              <a:t>Traditional CCTV setup, highlighting manual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934342" y="743694"/>
            <a:ext cx="7447658" cy="846386"/>
          </a:xfrm>
          <a:prstGeom prst="rect">
            <a:avLst/>
          </a:prstGeom>
        </p:spPr>
        <p:txBody>
          <a:bodyPr wrap="square" lIns="0" tIns="0" rIns="0" bIns="0" rtlCol="0" anchor="t">
            <a:spAutoFit/>
          </a:bodyPr>
          <a:lstStyle/>
          <a:p>
            <a:pPr algn="l">
              <a:lnSpc>
                <a:spcPts val="6562"/>
              </a:lnSpc>
            </a:pPr>
            <a:r>
              <a:rPr lang="en-US" sz="5625"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Problem Statement :</a:t>
            </a:r>
          </a:p>
        </p:txBody>
      </p:sp>
      <p:sp>
        <p:nvSpPr>
          <p:cNvPr id="7" name="TextBox 7"/>
          <p:cNvSpPr txBox="1"/>
          <p:nvPr/>
        </p:nvSpPr>
        <p:spPr>
          <a:xfrm>
            <a:off x="934342" y="2083296"/>
            <a:ext cx="16419314" cy="1300460"/>
          </a:xfrm>
          <a:prstGeom prst="rect">
            <a:avLst/>
          </a:prstGeom>
        </p:spPr>
        <p:txBody>
          <a:bodyPr lIns="0" tIns="0" rIns="0" bIns="0" rtlCol="0" anchor="t">
            <a:spAutoFit/>
          </a:bodyPr>
          <a:lstStyle/>
          <a:p>
            <a:pPr algn="l">
              <a:lnSpc>
                <a:spcPts val="3312"/>
              </a:lnSpc>
            </a:pPr>
            <a:r>
              <a:rPr lang="en-US" sz="2750">
                <a:solidFill>
                  <a:srgbClr val="3C3939"/>
                </a:solidFill>
                <a:latin typeface="Roboto"/>
                <a:ea typeface="Roboto"/>
                <a:cs typeface="Roboto"/>
                <a:sym typeface="Roboto"/>
              </a:rPr>
              <a:t>In many security-sensitive areas, traditional surveillance systems fall short in providing </a:t>
            </a:r>
            <a:r>
              <a:rPr lang="en-US" sz="2750" b="1">
                <a:solidFill>
                  <a:srgbClr val="3C3939"/>
                </a:solidFill>
                <a:latin typeface="Roboto Bold"/>
                <a:ea typeface="Roboto Bold"/>
                <a:cs typeface="Roboto Bold"/>
                <a:sym typeface="Roboto Bold"/>
              </a:rPr>
              <a:t>real-time threat detection</a:t>
            </a:r>
            <a:r>
              <a:rPr lang="en-US" sz="2750">
                <a:solidFill>
                  <a:srgbClr val="3C3939"/>
                </a:solidFill>
                <a:latin typeface="Roboto"/>
                <a:ea typeface="Roboto"/>
                <a:cs typeface="Roboto"/>
                <a:sym typeface="Roboto"/>
              </a:rPr>
              <a:t> and </a:t>
            </a:r>
            <a:r>
              <a:rPr lang="en-US" sz="2750" b="1">
                <a:solidFill>
                  <a:srgbClr val="3C3939"/>
                </a:solidFill>
                <a:latin typeface="Roboto Bold"/>
                <a:ea typeface="Roboto Bold"/>
                <a:cs typeface="Roboto Bold"/>
                <a:sym typeface="Roboto Bold"/>
              </a:rPr>
              <a:t>timely alerts</a:t>
            </a:r>
            <a:r>
              <a:rPr lang="en-US" sz="2750">
                <a:solidFill>
                  <a:srgbClr val="3C3939"/>
                </a:solidFill>
                <a:latin typeface="Roboto"/>
                <a:ea typeface="Roboto"/>
                <a:cs typeface="Roboto"/>
                <a:sym typeface="Roboto"/>
              </a:rPr>
              <a:t>. These systems rely heavily on human monitoring, which is slow, prone to error, and inefficient in high-risk scenarios.</a:t>
            </a:r>
          </a:p>
        </p:txBody>
      </p:sp>
      <p:grpSp>
        <p:nvGrpSpPr>
          <p:cNvPr id="8" name="Group 8"/>
          <p:cNvGrpSpPr/>
          <p:nvPr/>
        </p:nvGrpSpPr>
        <p:grpSpPr>
          <a:xfrm>
            <a:off x="934342" y="4046339"/>
            <a:ext cx="8076159" cy="152400"/>
            <a:chOff x="0" y="0"/>
            <a:chExt cx="10768212" cy="203200"/>
          </a:xfrm>
        </p:grpSpPr>
        <p:sp>
          <p:nvSpPr>
            <p:cNvPr id="9" name="Freeform 9"/>
            <p:cNvSpPr/>
            <p:nvPr/>
          </p:nvSpPr>
          <p:spPr>
            <a:xfrm>
              <a:off x="0" y="0"/>
              <a:ext cx="10768203" cy="203200"/>
            </a:xfrm>
            <a:custGeom>
              <a:avLst/>
              <a:gdLst/>
              <a:ahLst/>
              <a:cxnLst/>
              <a:rect l="l" t="t" r="r" b="b"/>
              <a:pathLst>
                <a:path w="10768203" h="203200">
                  <a:moveTo>
                    <a:pt x="0" y="101600"/>
                  </a:moveTo>
                  <a:cubicBezTo>
                    <a:pt x="0" y="45466"/>
                    <a:pt x="45466" y="0"/>
                    <a:pt x="101600" y="0"/>
                  </a:cubicBezTo>
                  <a:lnTo>
                    <a:pt x="10666603" y="0"/>
                  </a:lnTo>
                  <a:cubicBezTo>
                    <a:pt x="10722737" y="0"/>
                    <a:pt x="10768203" y="45466"/>
                    <a:pt x="10768203" y="101600"/>
                  </a:cubicBezTo>
                  <a:cubicBezTo>
                    <a:pt x="10768203" y="157734"/>
                    <a:pt x="10722737" y="203200"/>
                    <a:pt x="10666603" y="203200"/>
                  </a:cubicBezTo>
                  <a:lnTo>
                    <a:pt x="101600" y="203200"/>
                  </a:lnTo>
                  <a:cubicBezTo>
                    <a:pt x="45466" y="203200"/>
                    <a:pt x="0" y="157734"/>
                    <a:pt x="0" y="101600"/>
                  </a:cubicBezTo>
                  <a:close/>
                </a:path>
              </a:pathLst>
            </a:custGeom>
            <a:solidFill>
              <a:srgbClr val="1B1B27"/>
            </a:solidFill>
          </p:spPr>
        </p:sp>
      </p:grpSp>
      <p:grpSp>
        <p:nvGrpSpPr>
          <p:cNvPr id="10" name="Group 10"/>
          <p:cNvGrpSpPr/>
          <p:nvPr/>
        </p:nvGrpSpPr>
        <p:grpSpPr>
          <a:xfrm>
            <a:off x="4571925" y="3684091"/>
            <a:ext cx="800844" cy="800844"/>
            <a:chOff x="0" y="0"/>
            <a:chExt cx="1067792" cy="1067792"/>
          </a:xfrm>
        </p:grpSpPr>
        <p:sp>
          <p:nvSpPr>
            <p:cNvPr id="11" name="Freeform 11"/>
            <p:cNvSpPr/>
            <p:nvPr/>
          </p:nvSpPr>
          <p:spPr>
            <a:xfrm>
              <a:off x="0" y="0"/>
              <a:ext cx="1067816" cy="1067816"/>
            </a:xfrm>
            <a:custGeom>
              <a:avLst/>
              <a:gdLst/>
              <a:ahLst/>
              <a:cxnLst/>
              <a:rect l="l" t="t" r="r" b="b"/>
              <a:pathLst>
                <a:path w="1067816" h="1067816">
                  <a:moveTo>
                    <a:pt x="0" y="533908"/>
                  </a:moveTo>
                  <a:cubicBezTo>
                    <a:pt x="0" y="239014"/>
                    <a:pt x="239014" y="0"/>
                    <a:pt x="533908" y="0"/>
                  </a:cubicBezTo>
                  <a:cubicBezTo>
                    <a:pt x="828802" y="0"/>
                    <a:pt x="1067816" y="239014"/>
                    <a:pt x="1067816" y="533908"/>
                  </a:cubicBezTo>
                  <a:cubicBezTo>
                    <a:pt x="1067816" y="828802"/>
                    <a:pt x="828802" y="1067816"/>
                    <a:pt x="533908" y="1067816"/>
                  </a:cubicBezTo>
                  <a:cubicBezTo>
                    <a:pt x="239014" y="1067816"/>
                    <a:pt x="0" y="828802"/>
                    <a:pt x="0" y="533908"/>
                  </a:cubicBezTo>
                  <a:close/>
                </a:path>
              </a:pathLst>
            </a:custGeom>
            <a:solidFill>
              <a:srgbClr val="1B1B27"/>
            </a:solidFill>
          </p:spPr>
        </p:sp>
      </p:grpSp>
      <p:sp>
        <p:nvSpPr>
          <p:cNvPr id="12" name="TextBox 12"/>
          <p:cNvSpPr txBox="1"/>
          <p:nvPr/>
        </p:nvSpPr>
        <p:spPr>
          <a:xfrm>
            <a:off x="4874715" y="3688199"/>
            <a:ext cx="320279" cy="514648"/>
          </a:xfrm>
          <a:prstGeom prst="rect">
            <a:avLst/>
          </a:prstGeom>
        </p:spPr>
        <p:txBody>
          <a:bodyPr lIns="0" tIns="0" rIns="0" bIns="0" rtlCol="0" anchor="t">
            <a:spAutoFit/>
          </a:bodyPr>
          <a:lstStyle/>
          <a:p>
            <a:pPr algn="l">
              <a:lnSpc>
                <a:spcPts val="4000"/>
              </a:lnSpc>
            </a:pPr>
            <a:r>
              <a:rPr lang="en-US" sz="2499">
                <a:solidFill>
                  <a:srgbClr val="FFFFFF"/>
                </a:solidFill>
                <a:latin typeface="Raleway"/>
                <a:ea typeface="Raleway"/>
                <a:cs typeface="Raleway"/>
                <a:sym typeface="Raleway"/>
              </a:rPr>
              <a:t>1</a:t>
            </a:r>
          </a:p>
        </p:txBody>
      </p:sp>
      <p:sp>
        <p:nvSpPr>
          <p:cNvPr id="13" name="TextBox 13"/>
          <p:cNvSpPr txBox="1"/>
          <p:nvPr/>
        </p:nvSpPr>
        <p:spPr>
          <a:xfrm>
            <a:off x="1239291" y="4742259"/>
            <a:ext cx="4133496" cy="410369"/>
          </a:xfrm>
          <a:prstGeom prst="rect">
            <a:avLst/>
          </a:prstGeom>
        </p:spPr>
        <p:txBody>
          <a:bodyPr wrap="square" lIns="0" tIns="0" rIns="0" bIns="0" rtlCol="0" anchor="t">
            <a:spAutoFit/>
          </a:bodyPr>
          <a:lstStyle/>
          <a:p>
            <a:pPr algn="l">
              <a:lnSpc>
                <a:spcPts val="3249"/>
              </a:lnSpc>
            </a:pPr>
            <a:r>
              <a:rPr lang="en-US" sz="2750" dirty="0">
                <a:solidFill>
                  <a:srgbClr val="3C3939"/>
                </a:solidFill>
                <a:latin typeface="Raleway"/>
                <a:ea typeface="Raleway"/>
                <a:cs typeface="Raleway"/>
                <a:sym typeface="Raleway"/>
              </a:rPr>
              <a:t>Automated Identification</a:t>
            </a:r>
          </a:p>
        </p:txBody>
      </p:sp>
      <p:sp>
        <p:nvSpPr>
          <p:cNvPr id="14" name="TextBox 14"/>
          <p:cNvSpPr txBox="1"/>
          <p:nvPr/>
        </p:nvSpPr>
        <p:spPr>
          <a:xfrm>
            <a:off x="1239291" y="5290840"/>
            <a:ext cx="7466260" cy="892374"/>
          </a:xfrm>
          <a:prstGeom prst="rect">
            <a:avLst/>
          </a:prstGeom>
        </p:spPr>
        <p:txBody>
          <a:bodyPr lIns="0" tIns="0" rIns="0" bIns="0" rtlCol="0" anchor="t">
            <a:spAutoFit/>
          </a:bodyPr>
          <a:lstStyle/>
          <a:p>
            <a:pPr algn="l">
              <a:lnSpc>
                <a:spcPts val="3312"/>
              </a:lnSpc>
            </a:pPr>
            <a:r>
              <a:rPr lang="en-US" sz="2499">
                <a:solidFill>
                  <a:srgbClr val="3C3939"/>
                </a:solidFill>
                <a:latin typeface="Roboto"/>
                <a:ea typeface="Roboto"/>
                <a:cs typeface="Roboto"/>
                <a:sym typeface="Roboto"/>
              </a:rPr>
              <a:t>Existing CCTV systems lack automated criminal identification capabilities.</a:t>
            </a:r>
          </a:p>
        </p:txBody>
      </p:sp>
      <p:grpSp>
        <p:nvGrpSpPr>
          <p:cNvPr id="15" name="Group 15"/>
          <p:cNvGrpSpPr/>
          <p:nvPr/>
        </p:nvGrpSpPr>
        <p:grpSpPr>
          <a:xfrm>
            <a:off x="9277350" y="4046339"/>
            <a:ext cx="8076308" cy="152400"/>
            <a:chOff x="0" y="0"/>
            <a:chExt cx="10768410" cy="203200"/>
          </a:xfrm>
        </p:grpSpPr>
        <p:sp>
          <p:nvSpPr>
            <p:cNvPr id="16" name="Freeform 16"/>
            <p:cNvSpPr/>
            <p:nvPr/>
          </p:nvSpPr>
          <p:spPr>
            <a:xfrm>
              <a:off x="0" y="0"/>
              <a:ext cx="10768457" cy="203200"/>
            </a:xfrm>
            <a:custGeom>
              <a:avLst/>
              <a:gdLst/>
              <a:ahLst/>
              <a:cxnLst/>
              <a:rect l="l" t="t" r="r" b="b"/>
              <a:pathLst>
                <a:path w="10768457" h="203200">
                  <a:moveTo>
                    <a:pt x="0" y="101600"/>
                  </a:moveTo>
                  <a:cubicBezTo>
                    <a:pt x="0" y="45466"/>
                    <a:pt x="45466" y="0"/>
                    <a:pt x="101600" y="0"/>
                  </a:cubicBezTo>
                  <a:lnTo>
                    <a:pt x="10666857" y="0"/>
                  </a:lnTo>
                  <a:cubicBezTo>
                    <a:pt x="10722990" y="0"/>
                    <a:pt x="10768457" y="45466"/>
                    <a:pt x="10768457" y="101600"/>
                  </a:cubicBezTo>
                  <a:cubicBezTo>
                    <a:pt x="10768457" y="157734"/>
                    <a:pt x="10722990" y="203200"/>
                    <a:pt x="10666857" y="203200"/>
                  </a:cubicBezTo>
                  <a:lnTo>
                    <a:pt x="101600" y="203200"/>
                  </a:lnTo>
                  <a:cubicBezTo>
                    <a:pt x="45466" y="203200"/>
                    <a:pt x="0" y="157734"/>
                    <a:pt x="0" y="101600"/>
                  </a:cubicBezTo>
                  <a:close/>
                </a:path>
              </a:pathLst>
            </a:custGeom>
            <a:solidFill>
              <a:srgbClr val="1B1B27"/>
            </a:solidFill>
          </p:spPr>
        </p:sp>
      </p:grpSp>
      <p:grpSp>
        <p:nvGrpSpPr>
          <p:cNvPr id="17" name="Group 17"/>
          <p:cNvGrpSpPr/>
          <p:nvPr/>
        </p:nvGrpSpPr>
        <p:grpSpPr>
          <a:xfrm>
            <a:off x="12915081" y="3684091"/>
            <a:ext cx="800844" cy="800844"/>
            <a:chOff x="0" y="0"/>
            <a:chExt cx="1067792" cy="1067792"/>
          </a:xfrm>
        </p:grpSpPr>
        <p:sp>
          <p:nvSpPr>
            <p:cNvPr id="18" name="Freeform 18"/>
            <p:cNvSpPr/>
            <p:nvPr/>
          </p:nvSpPr>
          <p:spPr>
            <a:xfrm>
              <a:off x="0" y="0"/>
              <a:ext cx="1067816" cy="1067816"/>
            </a:xfrm>
            <a:custGeom>
              <a:avLst/>
              <a:gdLst/>
              <a:ahLst/>
              <a:cxnLst/>
              <a:rect l="l" t="t" r="r" b="b"/>
              <a:pathLst>
                <a:path w="1067816" h="1067816">
                  <a:moveTo>
                    <a:pt x="0" y="533908"/>
                  </a:moveTo>
                  <a:cubicBezTo>
                    <a:pt x="0" y="239014"/>
                    <a:pt x="239014" y="0"/>
                    <a:pt x="533908" y="0"/>
                  </a:cubicBezTo>
                  <a:cubicBezTo>
                    <a:pt x="828802" y="0"/>
                    <a:pt x="1067816" y="239014"/>
                    <a:pt x="1067816" y="533908"/>
                  </a:cubicBezTo>
                  <a:cubicBezTo>
                    <a:pt x="1067816" y="828802"/>
                    <a:pt x="828802" y="1067816"/>
                    <a:pt x="533908" y="1067816"/>
                  </a:cubicBezTo>
                  <a:cubicBezTo>
                    <a:pt x="239014" y="1067816"/>
                    <a:pt x="0" y="828802"/>
                    <a:pt x="0" y="533908"/>
                  </a:cubicBezTo>
                  <a:close/>
                </a:path>
              </a:pathLst>
            </a:custGeom>
            <a:solidFill>
              <a:srgbClr val="1B1B27"/>
            </a:solidFill>
          </p:spPr>
        </p:sp>
      </p:grpSp>
      <p:sp>
        <p:nvSpPr>
          <p:cNvPr id="19" name="TextBox 19"/>
          <p:cNvSpPr txBox="1"/>
          <p:nvPr/>
        </p:nvSpPr>
        <p:spPr>
          <a:xfrm>
            <a:off x="13155290" y="3731865"/>
            <a:ext cx="320279" cy="514648"/>
          </a:xfrm>
          <a:prstGeom prst="rect">
            <a:avLst/>
          </a:prstGeom>
        </p:spPr>
        <p:txBody>
          <a:bodyPr lIns="0" tIns="0" rIns="0" bIns="0" rtlCol="0" anchor="t">
            <a:spAutoFit/>
          </a:bodyPr>
          <a:lstStyle/>
          <a:p>
            <a:pPr algn="l">
              <a:lnSpc>
                <a:spcPts val="4000"/>
              </a:lnSpc>
            </a:pPr>
            <a:r>
              <a:rPr lang="en-US" sz="2499">
                <a:solidFill>
                  <a:srgbClr val="FFFFFF"/>
                </a:solidFill>
                <a:latin typeface="Raleway"/>
                <a:ea typeface="Raleway"/>
                <a:cs typeface="Raleway"/>
                <a:sym typeface="Raleway"/>
              </a:rPr>
              <a:t>2</a:t>
            </a:r>
          </a:p>
        </p:txBody>
      </p:sp>
      <p:sp>
        <p:nvSpPr>
          <p:cNvPr id="20" name="TextBox 20"/>
          <p:cNvSpPr txBox="1"/>
          <p:nvPr/>
        </p:nvSpPr>
        <p:spPr>
          <a:xfrm>
            <a:off x="9582299" y="4742259"/>
            <a:ext cx="3337024" cy="426541"/>
          </a:xfrm>
          <a:prstGeom prst="rect">
            <a:avLst/>
          </a:prstGeom>
        </p:spPr>
        <p:txBody>
          <a:bodyPr lIns="0" tIns="0" rIns="0" bIns="0" rtlCol="0" anchor="t">
            <a:spAutoFit/>
          </a:bodyPr>
          <a:lstStyle/>
          <a:p>
            <a:pPr algn="l">
              <a:lnSpc>
                <a:spcPts val="3249"/>
              </a:lnSpc>
            </a:pPr>
            <a:r>
              <a:rPr lang="en-US" sz="2750">
                <a:solidFill>
                  <a:srgbClr val="3C3939"/>
                </a:solidFill>
                <a:latin typeface="Raleway"/>
                <a:ea typeface="Raleway"/>
                <a:cs typeface="Raleway"/>
                <a:sym typeface="Raleway"/>
              </a:rPr>
              <a:t>Response Delay</a:t>
            </a:r>
          </a:p>
        </p:txBody>
      </p:sp>
      <p:sp>
        <p:nvSpPr>
          <p:cNvPr id="21" name="TextBox 21"/>
          <p:cNvSpPr txBox="1"/>
          <p:nvPr/>
        </p:nvSpPr>
        <p:spPr>
          <a:xfrm>
            <a:off x="9582299" y="5290840"/>
            <a:ext cx="7466410" cy="892374"/>
          </a:xfrm>
          <a:prstGeom prst="rect">
            <a:avLst/>
          </a:prstGeom>
        </p:spPr>
        <p:txBody>
          <a:bodyPr lIns="0" tIns="0" rIns="0" bIns="0" rtlCol="0" anchor="t">
            <a:spAutoFit/>
          </a:bodyPr>
          <a:lstStyle/>
          <a:p>
            <a:pPr algn="l">
              <a:lnSpc>
                <a:spcPts val="3312"/>
              </a:lnSpc>
            </a:pPr>
            <a:r>
              <a:rPr lang="en-US" sz="2499">
                <a:solidFill>
                  <a:srgbClr val="3C3939"/>
                </a:solidFill>
                <a:latin typeface="Roboto"/>
                <a:ea typeface="Roboto"/>
                <a:cs typeface="Roboto"/>
                <a:sym typeface="Roboto"/>
              </a:rPr>
              <a:t>Manual footage review causes significant delays in security response.</a:t>
            </a:r>
          </a:p>
        </p:txBody>
      </p:sp>
      <p:grpSp>
        <p:nvGrpSpPr>
          <p:cNvPr id="22" name="Group 22"/>
          <p:cNvGrpSpPr/>
          <p:nvPr/>
        </p:nvGrpSpPr>
        <p:grpSpPr>
          <a:xfrm>
            <a:off x="934342" y="7117259"/>
            <a:ext cx="8076159" cy="152400"/>
            <a:chOff x="0" y="0"/>
            <a:chExt cx="10768212" cy="203200"/>
          </a:xfrm>
        </p:grpSpPr>
        <p:sp>
          <p:nvSpPr>
            <p:cNvPr id="23" name="Freeform 23"/>
            <p:cNvSpPr/>
            <p:nvPr/>
          </p:nvSpPr>
          <p:spPr>
            <a:xfrm>
              <a:off x="0" y="0"/>
              <a:ext cx="10768203" cy="203200"/>
            </a:xfrm>
            <a:custGeom>
              <a:avLst/>
              <a:gdLst/>
              <a:ahLst/>
              <a:cxnLst/>
              <a:rect l="l" t="t" r="r" b="b"/>
              <a:pathLst>
                <a:path w="10768203" h="203200">
                  <a:moveTo>
                    <a:pt x="0" y="101600"/>
                  </a:moveTo>
                  <a:cubicBezTo>
                    <a:pt x="0" y="45466"/>
                    <a:pt x="45466" y="0"/>
                    <a:pt x="101600" y="0"/>
                  </a:cubicBezTo>
                  <a:lnTo>
                    <a:pt x="10666603" y="0"/>
                  </a:lnTo>
                  <a:cubicBezTo>
                    <a:pt x="10722737" y="0"/>
                    <a:pt x="10768203" y="45466"/>
                    <a:pt x="10768203" y="101600"/>
                  </a:cubicBezTo>
                  <a:cubicBezTo>
                    <a:pt x="10768203" y="157734"/>
                    <a:pt x="10722737" y="203200"/>
                    <a:pt x="10666603" y="203200"/>
                  </a:cubicBezTo>
                  <a:lnTo>
                    <a:pt x="101600" y="203200"/>
                  </a:lnTo>
                  <a:cubicBezTo>
                    <a:pt x="45466" y="203200"/>
                    <a:pt x="0" y="157734"/>
                    <a:pt x="0" y="101600"/>
                  </a:cubicBezTo>
                  <a:close/>
                </a:path>
              </a:pathLst>
            </a:custGeom>
            <a:solidFill>
              <a:srgbClr val="1B1B27"/>
            </a:solidFill>
          </p:spPr>
        </p:sp>
      </p:grpSp>
      <p:grpSp>
        <p:nvGrpSpPr>
          <p:cNvPr id="24" name="Group 24"/>
          <p:cNvGrpSpPr/>
          <p:nvPr/>
        </p:nvGrpSpPr>
        <p:grpSpPr>
          <a:xfrm>
            <a:off x="4571925" y="6755011"/>
            <a:ext cx="800844" cy="800844"/>
            <a:chOff x="0" y="0"/>
            <a:chExt cx="1067792" cy="1067792"/>
          </a:xfrm>
        </p:grpSpPr>
        <p:sp>
          <p:nvSpPr>
            <p:cNvPr id="25" name="Freeform 25"/>
            <p:cNvSpPr/>
            <p:nvPr/>
          </p:nvSpPr>
          <p:spPr>
            <a:xfrm>
              <a:off x="0" y="0"/>
              <a:ext cx="1067816" cy="1067816"/>
            </a:xfrm>
            <a:custGeom>
              <a:avLst/>
              <a:gdLst/>
              <a:ahLst/>
              <a:cxnLst/>
              <a:rect l="l" t="t" r="r" b="b"/>
              <a:pathLst>
                <a:path w="1067816" h="1067816">
                  <a:moveTo>
                    <a:pt x="0" y="533908"/>
                  </a:moveTo>
                  <a:cubicBezTo>
                    <a:pt x="0" y="239014"/>
                    <a:pt x="239014" y="0"/>
                    <a:pt x="533908" y="0"/>
                  </a:cubicBezTo>
                  <a:cubicBezTo>
                    <a:pt x="828802" y="0"/>
                    <a:pt x="1067816" y="239014"/>
                    <a:pt x="1067816" y="533908"/>
                  </a:cubicBezTo>
                  <a:cubicBezTo>
                    <a:pt x="1067816" y="828802"/>
                    <a:pt x="828802" y="1067816"/>
                    <a:pt x="533908" y="1067816"/>
                  </a:cubicBezTo>
                  <a:cubicBezTo>
                    <a:pt x="239014" y="1067816"/>
                    <a:pt x="0" y="828802"/>
                    <a:pt x="0" y="533908"/>
                  </a:cubicBezTo>
                  <a:close/>
                </a:path>
              </a:pathLst>
            </a:custGeom>
            <a:solidFill>
              <a:srgbClr val="1B1B27"/>
            </a:solidFill>
          </p:spPr>
        </p:sp>
      </p:grpSp>
      <p:sp>
        <p:nvSpPr>
          <p:cNvPr id="26" name="TextBox 26"/>
          <p:cNvSpPr txBox="1"/>
          <p:nvPr/>
        </p:nvSpPr>
        <p:spPr>
          <a:xfrm>
            <a:off x="4874714" y="6749176"/>
            <a:ext cx="320279" cy="514647"/>
          </a:xfrm>
          <a:prstGeom prst="rect">
            <a:avLst/>
          </a:prstGeom>
        </p:spPr>
        <p:txBody>
          <a:bodyPr lIns="0" tIns="0" rIns="0" bIns="0" rtlCol="0" anchor="t">
            <a:spAutoFit/>
          </a:bodyPr>
          <a:lstStyle/>
          <a:p>
            <a:pPr algn="l">
              <a:lnSpc>
                <a:spcPts val="4000"/>
              </a:lnSpc>
            </a:pPr>
            <a:r>
              <a:rPr lang="en-US" sz="2499">
                <a:solidFill>
                  <a:srgbClr val="FFFFFF"/>
                </a:solidFill>
                <a:latin typeface="Raleway"/>
                <a:ea typeface="Raleway"/>
                <a:cs typeface="Raleway"/>
                <a:sym typeface="Raleway"/>
              </a:rPr>
              <a:t>3</a:t>
            </a:r>
          </a:p>
        </p:txBody>
      </p:sp>
      <p:sp>
        <p:nvSpPr>
          <p:cNvPr id="27" name="TextBox 27"/>
          <p:cNvSpPr txBox="1"/>
          <p:nvPr/>
        </p:nvSpPr>
        <p:spPr>
          <a:xfrm>
            <a:off x="1239291" y="7813179"/>
            <a:ext cx="3337024" cy="426541"/>
          </a:xfrm>
          <a:prstGeom prst="rect">
            <a:avLst/>
          </a:prstGeom>
        </p:spPr>
        <p:txBody>
          <a:bodyPr lIns="0" tIns="0" rIns="0" bIns="0" rtlCol="0" anchor="t">
            <a:spAutoFit/>
          </a:bodyPr>
          <a:lstStyle/>
          <a:p>
            <a:pPr algn="l">
              <a:lnSpc>
                <a:spcPts val="3249"/>
              </a:lnSpc>
            </a:pPr>
            <a:r>
              <a:rPr lang="en-US" sz="2750">
                <a:solidFill>
                  <a:srgbClr val="3C3939"/>
                </a:solidFill>
                <a:latin typeface="Raleway"/>
                <a:ea typeface="Raleway"/>
                <a:cs typeface="Raleway"/>
                <a:sym typeface="Raleway"/>
              </a:rPr>
              <a:t>No Instant Alerts</a:t>
            </a:r>
          </a:p>
        </p:txBody>
      </p:sp>
      <p:sp>
        <p:nvSpPr>
          <p:cNvPr id="28" name="TextBox 28"/>
          <p:cNvSpPr txBox="1"/>
          <p:nvPr/>
        </p:nvSpPr>
        <p:spPr>
          <a:xfrm>
            <a:off x="1239291" y="8361760"/>
            <a:ext cx="7466260" cy="892374"/>
          </a:xfrm>
          <a:prstGeom prst="rect">
            <a:avLst/>
          </a:prstGeom>
        </p:spPr>
        <p:txBody>
          <a:bodyPr lIns="0" tIns="0" rIns="0" bIns="0" rtlCol="0" anchor="t">
            <a:spAutoFit/>
          </a:bodyPr>
          <a:lstStyle/>
          <a:p>
            <a:pPr algn="l">
              <a:lnSpc>
                <a:spcPts val="3312"/>
              </a:lnSpc>
            </a:pPr>
            <a:r>
              <a:rPr lang="en-US" sz="2499">
                <a:solidFill>
                  <a:srgbClr val="3C3939"/>
                </a:solidFill>
                <a:latin typeface="Roboto"/>
                <a:ea typeface="Roboto"/>
                <a:cs typeface="Roboto"/>
                <a:sym typeface="Roboto"/>
              </a:rPr>
              <a:t>Absence of instant alert mechanisms to notify security or authorities.</a:t>
            </a:r>
          </a:p>
        </p:txBody>
      </p:sp>
      <p:grpSp>
        <p:nvGrpSpPr>
          <p:cNvPr id="29" name="Group 29"/>
          <p:cNvGrpSpPr/>
          <p:nvPr/>
        </p:nvGrpSpPr>
        <p:grpSpPr>
          <a:xfrm>
            <a:off x="9277350" y="7117259"/>
            <a:ext cx="8076308" cy="152400"/>
            <a:chOff x="0" y="0"/>
            <a:chExt cx="10768410" cy="203200"/>
          </a:xfrm>
        </p:grpSpPr>
        <p:sp>
          <p:nvSpPr>
            <p:cNvPr id="30" name="Freeform 30"/>
            <p:cNvSpPr/>
            <p:nvPr/>
          </p:nvSpPr>
          <p:spPr>
            <a:xfrm>
              <a:off x="0" y="0"/>
              <a:ext cx="10768457" cy="203200"/>
            </a:xfrm>
            <a:custGeom>
              <a:avLst/>
              <a:gdLst/>
              <a:ahLst/>
              <a:cxnLst/>
              <a:rect l="l" t="t" r="r" b="b"/>
              <a:pathLst>
                <a:path w="10768457" h="203200">
                  <a:moveTo>
                    <a:pt x="0" y="101600"/>
                  </a:moveTo>
                  <a:cubicBezTo>
                    <a:pt x="0" y="45466"/>
                    <a:pt x="45466" y="0"/>
                    <a:pt x="101600" y="0"/>
                  </a:cubicBezTo>
                  <a:lnTo>
                    <a:pt x="10666857" y="0"/>
                  </a:lnTo>
                  <a:cubicBezTo>
                    <a:pt x="10722990" y="0"/>
                    <a:pt x="10768457" y="45466"/>
                    <a:pt x="10768457" y="101600"/>
                  </a:cubicBezTo>
                  <a:cubicBezTo>
                    <a:pt x="10768457" y="157734"/>
                    <a:pt x="10722990" y="203200"/>
                    <a:pt x="10666857" y="203200"/>
                  </a:cubicBezTo>
                  <a:lnTo>
                    <a:pt x="101600" y="203200"/>
                  </a:lnTo>
                  <a:cubicBezTo>
                    <a:pt x="45466" y="203200"/>
                    <a:pt x="0" y="157734"/>
                    <a:pt x="0" y="101600"/>
                  </a:cubicBezTo>
                  <a:close/>
                </a:path>
              </a:pathLst>
            </a:custGeom>
            <a:solidFill>
              <a:srgbClr val="1B1B27"/>
            </a:solidFill>
          </p:spPr>
        </p:sp>
      </p:grpSp>
      <p:grpSp>
        <p:nvGrpSpPr>
          <p:cNvPr id="31" name="Group 31"/>
          <p:cNvGrpSpPr/>
          <p:nvPr/>
        </p:nvGrpSpPr>
        <p:grpSpPr>
          <a:xfrm>
            <a:off x="12915081" y="6755011"/>
            <a:ext cx="800844" cy="800844"/>
            <a:chOff x="0" y="0"/>
            <a:chExt cx="1067792" cy="1067792"/>
          </a:xfrm>
        </p:grpSpPr>
        <p:sp>
          <p:nvSpPr>
            <p:cNvPr id="32" name="Freeform 32"/>
            <p:cNvSpPr/>
            <p:nvPr/>
          </p:nvSpPr>
          <p:spPr>
            <a:xfrm>
              <a:off x="0" y="0"/>
              <a:ext cx="1067816" cy="1067816"/>
            </a:xfrm>
            <a:custGeom>
              <a:avLst/>
              <a:gdLst/>
              <a:ahLst/>
              <a:cxnLst/>
              <a:rect l="l" t="t" r="r" b="b"/>
              <a:pathLst>
                <a:path w="1067816" h="1067816">
                  <a:moveTo>
                    <a:pt x="0" y="533908"/>
                  </a:moveTo>
                  <a:cubicBezTo>
                    <a:pt x="0" y="239014"/>
                    <a:pt x="239014" y="0"/>
                    <a:pt x="533908" y="0"/>
                  </a:cubicBezTo>
                  <a:cubicBezTo>
                    <a:pt x="828802" y="0"/>
                    <a:pt x="1067816" y="239014"/>
                    <a:pt x="1067816" y="533908"/>
                  </a:cubicBezTo>
                  <a:cubicBezTo>
                    <a:pt x="1067816" y="828802"/>
                    <a:pt x="828802" y="1067816"/>
                    <a:pt x="533908" y="1067816"/>
                  </a:cubicBezTo>
                  <a:cubicBezTo>
                    <a:pt x="239014" y="1067816"/>
                    <a:pt x="0" y="828802"/>
                    <a:pt x="0" y="533908"/>
                  </a:cubicBezTo>
                  <a:close/>
                </a:path>
              </a:pathLst>
            </a:custGeom>
            <a:solidFill>
              <a:srgbClr val="1B1B27"/>
            </a:solidFill>
          </p:spPr>
        </p:sp>
      </p:grpSp>
      <p:sp>
        <p:nvSpPr>
          <p:cNvPr id="33" name="TextBox 33"/>
          <p:cNvSpPr txBox="1"/>
          <p:nvPr/>
        </p:nvSpPr>
        <p:spPr>
          <a:xfrm>
            <a:off x="13155290" y="6794896"/>
            <a:ext cx="320279" cy="514647"/>
          </a:xfrm>
          <a:prstGeom prst="rect">
            <a:avLst/>
          </a:prstGeom>
        </p:spPr>
        <p:txBody>
          <a:bodyPr lIns="0" tIns="0" rIns="0" bIns="0" rtlCol="0" anchor="t">
            <a:spAutoFit/>
          </a:bodyPr>
          <a:lstStyle/>
          <a:p>
            <a:pPr algn="l">
              <a:lnSpc>
                <a:spcPts val="4000"/>
              </a:lnSpc>
            </a:pPr>
            <a:r>
              <a:rPr lang="en-US" sz="2499">
                <a:solidFill>
                  <a:srgbClr val="FFFFFF"/>
                </a:solidFill>
                <a:latin typeface="Raleway"/>
                <a:ea typeface="Raleway"/>
                <a:cs typeface="Raleway"/>
                <a:sym typeface="Raleway"/>
              </a:rPr>
              <a:t>4</a:t>
            </a:r>
          </a:p>
        </p:txBody>
      </p:sp>
      <p:sp>
        <p:nvSpPr>
          <p:cNvPr id="34" name="TextBox 34"/>
          <p:cNvSpPr txBox="1"/>
          <p:nvPr/>
        </p:nvSpPr>
        <p:spPr>
          <a:xfrm>
            <a:off x="9582299" y="7813179"/>
            <a:ext cx="3337024" cy="426541"/>
          </a:xfrm>
          <a:prstGeom prst="rect">
            <a:avLst/>
          </a:prstGeom>
        </p:spPr>
        <p:txBody>
          <a:bodyPr lIns="0" tIns="0" rIns="0" bIns="0" rtlCol="0" anchor="t">
            <a:spAutoFit/>
          </a:bodyPr>
          <a:lstStyle/>
          <a:p>
            <a:pPr algn="l">
              <a:lnSpc>
                <a:spcPts val="3249"/>
              </a:lnSpc>
            </a:pPr>
            <a:r>
              <a:rPr lang="en-US" sz="2750">
                <a:solidFill>
                  <a:srgbClr val="3C3939"/>
                </a:solidFill>
                <a:latin typeface="Raleway"/>
                <a:ea typeface="Raleway"/>
                <a:cs typeface="Raleway"/>
                <a:sym typeface="Raleway"/>
              </a:rPr>
              <a:t>Inefficient Coverage</a:t>
            </a:r>
          </a:p>
        </p:txBody>
      </p:sp>
      <p:sp>
        <p:nvSpPr>
          <p:cNvPr id="35" name="TextBox 35"/>
          <p:cNvSpPr txBox="1"/>
          <p:nvPr/>
        </p:nvSpPr>
        <p:spPr>
          <a:xfrm>
            <a:off x="9582299" y="8361760"/>
            <a:ext cx="7466410" cy="892374"/>
          </a:xfrm>
          <a:prstGeom prst="rect">
            <a:avLst/>
          </a:prstGeom>
        </p:spPr>
        <p:txBody>
          <a:bodyPr lIns="0" tIns="0" rIns="0" bIns="0" rtlCol="0" anchor="t">
            <a:spAutoFit/>
          </a:bodyPr>
          <a:lstStyle/>
          <a:p>
            <a:pPr algn="l">
              <a:lnSpc>
                <a:spcPts val="3312"/>
              </a:lnSpc>
            </a:pPr>
            <a:r>
              <a:rPr lang="en-US" sz="2499">
                <a:solidFill>
                  <a:srgbClr val="3C3939"/>
                </a:solidFill>
                <a:latin typeface="Roboto"/>
                <a:ea typeface="Roboto"/>
                <a:cs typeface="Roboto"/>
                <a:sym typeface="Roboto"/>
              </a:rPr>
              <a:t>Surveillance is inefficient in high-traffic or remote areas without automation.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888504" y="976015"/>
            <a:ext cx="6346775" cy="747769"/>
          </a:xfrm>
          <a:prstGeom prst="rect">
            <a:avLst/>
          </a:prstGeom>
        </p:spPr>
        <p:txBody>
          <a:bodyPr lIns="0" tIns="0" rIns="0" bIns="0" rtlCol="0" anchor="t">
            <a:spAutoFit/>
          </a:bodyPr>
          <a:lstStyle/>
          <a:p>
            <a:pPr algn="l">
              <a:lnSpc>
                <a:spcPts val="6187"/>
              </a:lnSpc>
            </a:pPr>
            <a:r>
              <a:rPr lang="en-US" sz="4937"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Proposed Work :</a:t>
            </a:r>
          </a:p>
        </p:txBody>
      </p:sp>
      <p:sp>
        <p:nvSpPr>
          <p:cNvPr id="7" name="TextBox 7"/>
          <p:cNvSpPr txBox="1"/>
          <p:nvPr/>
        </p:nvSpPr>
        <p:spPr>
          <a:xfrm>
            <a:off x="888504" y="2286595"/>
            <a:ext cx="16510992" cy="831354"/>
          </a:xfrm>
          <a:prstGeom prst="rect">
            <a:avLst/>
          </a:prstGeom>
        </p:spPr>
        <p:txBody>
          <a:bodyPr lIns="0" tIns="0" rIns="0" bIns="0" rtlCol="0" anchor="t">
            <a:spAutoFit/>
          </a:bodyPr>
          <a:lstStyle/>
          <a:p>
            <a:pPr algn="l">
              <a:lnSpc>
                <a:spcPts val="3187"/>
              </a:lnSpc>
            </a:pPr>
            <a:r>
              <a:rPr lang="en-US" sz="2499">
                <a:solidFill>
                  <a:srgbClr val="3C3939"/>
                </a:solidFill>
                <a:latin typeface="Roboto"/>
                <a:ea typeface="Roboto"/>
                <a:cs typeface="Roboto"/>
                <a:sym typeface="Roboto"/>
              </a:rPr>
              <a:t>The proposed system, </a:t>
            </a:r>
            <a:r>
              <a:rPr lang="en-US" sz="2499" b="1">
                <a:solidFill>
                  <a:srgbClr val="3C3939"/>
                </a:solidFill>
                <a:latin typeface="Roboto Bold"/>
                <a:ea typeface="Roboto Bold"/>
                <a:cs typeface="Roboto Bold"/>
                <a:sym typeface="Roboto Bold"/>
              </a:rPr>
              <a:t>Vision Guard</a:t>
            </a:r>
            <a:r>
              <a:rPr lang="en-US" sz="2499">
                <a:solidFill>
                  <a:srgbClr val="3C3939"/>
                </a:solidFill>
                <a:latin typeface="Roboto"/>
                <a:ea typeface="Roboto"/>
                <a:cs typeface="Roboto"/>
                <a:sym typeface="Roboto"/>
              </a:rPr>
              <a:t>, is a smart surveillance application designed to automate criminal detection using face recognition</a:t>
            </a:r>
          </a:p>
        </p:txBody>
      </p:sp>
      <p:grpSp>
        <p:nvGrpSpPr>
          <p:cNvPr id="8" name="Group 8"/>
          <p:cNvGrpSpPr/>
          <p:nvPr/>
        </p:nvGrpSpPr>
        <p:grpSpPr>
          <a:xfrm>
            <a:off x="874216" y="3389262"/>
            <a:ext cx="5363021" cy="1954411"/>
            <a:chOff x="0" y="0"/>
            <a:chExt cx="7150695" cy="2605882"/>
          </a:xfrm>
        </p:grpSpPr>
        <p:sp>
          <p:nvSpPr>
            <p:cNvPr id="9" name="Freeform 9"/>
            <p:cNvSpPr/>
            <p:nvPr/>
          </p:nvSpPr>
          <p:spPr>
            <a:xfrm>
              <a:off x="0" y="0"/>
              <a:ext cx="7150735" cy="2605913"/>
            </a:xfrm>
            <a:custGeom>
              <a:avLst/>
              <a:gdLst/>
              <a:ahLst/>
              <a:cxnLst/>
              <a:rect l="l" t="t" r="r" b="b"/>
              <a:pathLst>
                <a:path w="7150735" h="2605913">
                  <a:moveTo>
                    <a:pt x="0" y="201930"/>
                  </a:moveTo>
                  <a:cubicBezTo>
                    <a:pt x="0" y="90297"/>
                    <a:pt x="91313" y="0"/>
                    <a:pt x="203708" y="0"/>
                  </a:cubicBezTo>
                  <a:lnTo>
                    <a:pt x="6947027" y="0"/>
                  </a:lnTo>
                  <a:lnTo>
                    <a:pt x="6947027" y="19050"/>
                  </a:lnTo>
                  <a:lnTo>
                    <a:pt x="6947027" y="0"/>
                  </a:lnTo>
                  <a:cubicBezTo>
                    <a:pt x="7059295" y="0"/>
                    <a:pt x="7150735" y="90297"/>
                    <a:pt x="7150735" y="201930"/>
                  </a:cubicBezTo>
                  <a:lnTo>
                    <a:pt x="7131685" y="201930"/>
                  </a:lnTo>
                  <a:lnTo>
                    <a:pt x="7150735" y="201930"/>
                  </a:lnTo>
                  <a:lnTo>
                    <a:pt x="7150735" y="2403983"/>
                  </a:lnTo>
                  <a:lnTo>
                    <a:pt x="7131685" y="2403983"/>
                  </a:lnTo>
                  <a:lnTo>
                    <a:pt x="7150735" y="2403983"/>
                  </a:lnTo>
                  <a:cubicBezTo>
                    <a:pt x="7150735" y="2515616"/>
                    <a:pt x="7059422" y="2605913"/>
                    <a:pt x="6947027" y="2605913"/>
                  </a:cubicBezTo>
                  <a:lnTo>
                    <a:pt x="6947027" y="2586863"/>
                  </a:lnTo>
                  <a:lnTo>
                    <a:pt x="6947027" y="2605913"/>
                  </a:lnTo>
                  <a:lnTo>
                    <a:pt x="203708" y="2605913"/>
                  </a:lnTo>
                  <a:lnTo>
                    <a:pt x="203708" y="2586863"/>
                  </a:lnTo>
                  <a:lnTo>
                    <a:pt x="203708" y="2605913"/>
                  </a:lnTo>
                  <a:cubicBezTo>
                    <a:pt x="91313" y="2605913"/>
                    <a:pt x="0" y="2515616"/>
                    <a:pt x="0" y="2403983"/>
                  </a:cubicBezTo>
                  <a:lnTo>
                    <a:pt x="0" y="201930"/>
                  </a:lnTo>
                  <a:lnTo>
                    <a:pt x="19050" y="201930"/>
                  </a:lnTo>
                  <a:lnTo>
                    <a:pt x="0" y="201930"/>
                  </a:lnTo>
                  <a:moveTo>
                    <a:pt x="38100" y="201930"/>
                  </a:moveTo>
                  <a:lnTo>
                    <a:pt x="38100" y="2403983"/>
                  </a:lnTo>
                  <a:lnTo>
                    <a:pt x="19050" y="2403983"/>
                  </a:lnTo>
                  <a:lnTo>
                    <a:pt x="38100" y="2403983"/>
                  </a:lnTo>
                  <a:cubicBezTo>
                    <a:pt x="38100" y="2494280"/>
                    <a:pt x="112014" y="2567813"/>
                    <a:pt x="203708" y="2567813"/>
                  </a:cubicBezTo>
                  <a:lnTo>
                    <a:pt x="6947027" y="2567813"/>
                  </a:lnTo>
                  <a:cubicBezTo>
                    <a:pt x="7038594" y="2567813"/>
                    <a:pt x="7112635" y="2494280"/>
                    <a:pt x="7112635" y="2403983"/>
                  </a:cubicBezTo>
                  <a:lnTo>
                    <a:pt x="7112635" y="201930"/>
                  </a:lnTo>
                  <a:cubicBezTo>
                    <a:pt x="7112635" y="111633"/>
                    <a:pt x="7038721" y="38100"/>
                    <a:pt x="6947027" y="38100"/>
                  </a:cubicBezTo>
                  <a:lnTo>
                    <a:pt x="203708" y="38100"/>
                  </a:lnTo>
                  <a:lnTo>
                    <a:pt x="203708" y="19050"/>
                  </a:lnTo>
                  <a:lnTo>
                    <a:pt x="203708" y="38100"/>
                  </a:lnTo>
                  <a:cubicBezTo>
                    <a:pt x="112014" y="38100"/>
                    <a:pt x="38100" y="111633"/>
                    <a:pt x="38100" y="201930"/>
                  </a:cubicBezTo>
                  <a:close/>
                </a:path>
              </a:pathLst>
            </a:custGeom>
            <a:solidFill>
              <a:srgbClr val="C7C7D0"/>
            </a:solidFill>
          </p:spPr>
        </p:sp>
      </p:grpSp>
      <p:grpSp>
        <p:nvGrpSpPr>
          <p:cNvPr id="10" name="Group 10"/>
          <p:cNvGrpSpPr/>
          <p:nvPr/>
        </p:nvGrpSpPr>
        <p:grpSpPr>
          <a:xfrm>
            <a:off x="859929" y="3403550"/>
            <a:ext cx="114300" cy="1925836"/>
            <a:chOff x="0" y="0"/>
            <a:chExt cx="152400" cy="2567782"/>
          </a:xfrm>
        </p:grpSpPr>
        <p:sp>
          <p:nvSpPr>
            <p:cNvPr id="11" name="Freeform 11"/>
            <p:cNvSpPr/>
            <p:nvPr/>
          </p:nvSpPr>
          <p:spPr>
            <a:xfrm>
              <a:off x="0" y="0"/>
              <a:ext cx="152400" cy="2567813"/>
            </a:xfrm>
            <a:custGeom>
              <a:avLst/>
              <a:gdLst/>
              <a:ahLst/>
              <a:cxnLst/>
              <a:rect l="l" t="t" r="r" b="b"/>
              <a:pathLst>
                <a:path w="152400" h="2567813">
                  <a:moveTo>
                    <a:pt x="0" y="76200"/>
                  </a:moveTo>
                  <a:cubicBezTo>
                    <a:pt x="0" y="34163"/>
                    <a:pt x="34163" y="0"/>
                    <a:pt x="76200" y="0"/>
                  </a:cubicBezTo>
                  <a:cubicBezTo>
                    <a:pt x="118237" y="0"/>
                    <a:pt x="152400" y="34163"/>
                    <a:pt x="152400" y="76200"/>
                  </a:cubicBezTo>
                  <a:lnTo>
                    <a:pt x="152400" y="2491613"/>
                  </a:lnTo>
                  <a:cubicBezTo>
                    <a:pt x="152400" y="2533650"/>
                    <a:pt x="118237" y="2567813"/>
                    <a:pt x="76200" y="2567813"/>
                  </a:cubicBezTo>
                  <a:cubicBezTo>
                    <a:pt x="34163" y="2567813"/>
                    <a:pt x="0" y="2533650"/>
                    <a:pt x="0" y="2491613"/>
                  </a:cubicBezTo>
                  <a:close/>
                </a:path>
              </a:pathLst>
            </a:custGeom>
            <a:solidFill>
              <a:srgbClr val="1B1B27"/>
            </a:solidFill>
          </p:spPr>
        </p:sp>
      </p:grpSp>
      <p:sp>
        <p:nvSpPr>
          <p:cNvPr id="12" name="TextBox 12"/>
          <p:cNvSpPr txBox="1"/>
          <p:nvPr/>
        </p:nvSpPr>
        <p:spPr>
          <a:xfrm>
            <a:off x="1256556" y="3666828"/>
            <a:ext cx="3173314" cy="415678"/>
          </a:xfrm>
          <a:prstGeom prst="rect">
            <a:avLst/>
          </a:prstGeom>
        </p:spPr>
        <p:txBody>
          <a:bodyPr lIns="0" tIns="0" rIns="0" bIns="0" rtlCol="0" anchor="t">
            <a:spAutoFit/>
          </a:bodyPr>
          <a:lstStyle/>
          <a:p>
            <a:pPr algn="l">
              <a:lnSpc>
                <a:spcPts val="3062"/>
              </a:lnSpc>
            </a:pPr>
            <a:r>
              <a:rPr lang="en-US" sz="2499">
                <a:solidFill>
                  <a:srgbClr val="3C3939"/>
                </a:solidFill>
                <a:latin typeface="Raleway"/>
                <a:ea typeface="Raleway"/>
                <a:cs typeface="Raleway"/>
                <a:sym typeface="Raleway"/>
              </a:rPr>
              <a:t>Desktop GUI</a:t>
            </a:r>
          </a:p>
        </p:txBody>
      </p:sp>
      <p:sp>
        <p:nvSpPr>
          <p:cNvPr id="13" name="TextBox 13"/>
          <p:cNvSpPr txBox="1"/>
          <p:nvPr/>
        </p:nvSpPr>
        <p:spPr>
          <a:xfrm>
            <a:off x="1256556" y="4177605"/>
            <a:ext cx="4684067" cy="869454"/>
          </a:xfrm>
          <a:prstGeom prst="rect">
            <a:avLst/>
          </a:prstGeom>
        </p:spPr>
        <p:txBody>
          <a:bodyPr lIns="0" tIns="0" rIns="0" bIns="0" rtlCol="0" anchor="t">
            <a:spAutoFit/>
          </a:bodyPr>
          <a:lstStyle/>
          <a:p>
            <a:pPr algn="l">
              <a:lnSpc>
                <a:spcPts val="3187"/>
              </a:lnSpc>
            </a:pPr>
            <a:r>
              <a:rPr lang="en-US" sz="2249">
                <a:solidFill>
                  <a:srgbClr val="3C3939"/>
                </a:solidFill>
                <a:latin typeface="Roboto"/>
                <a:ea typeface="Roboto"/>
                <a:cs typeface="Roboto"/>
                <a:sym typeface="Roboto"/>
              </a:rPr>
              <a:t>Developed using </a:t>
            </a:r>
            <a:r>
              <a:rPr lang="en-US" sz="2249" b="1">
                <a:solidFill>
                  <a:srgbClr val="3C3939"/>
                </a:solidFill>
                <a:latin typeface="Roboto Bold"/>
                <a:ea typeface="Roboto Bold"/>
                <a:cs typeface="Roboto Bold"/>
                <a:sym typeface="Roboto Bold"/>
              </a:rPr>
              <a:t>PyQt5</a:t>
            </a:r>
            <a:r>
              <a:rPr lang="en-US" sz="2249">
                <a:solidFill>
                  <a:srgbClr val="3C3939"/>
                </a:solidFill>
                <a:latin typeface="Roboto"/>
                <a:ea typeface="Roboto"/>
                <a:cs typeface="Roboto"/>
                <a:sym typeface="Roboto"/>
              </a:rPr>
              <a:t> for a real-time, interactive user interface.</a:t>
            </a:r>
          </a:p>
        </p:txBody>
      </p:sp>
      <p:grpSp>
        <p:nvGrpSpPr>
          <p:cNvPr id="14" name="Group 14"/>
          <p:cNvGrpSpPr/>
          <p:nvPr/>
        </p:nvGrpSpPr>
        <p:grpSpPr>
          <a:xfrm>
            <a:off x="6462415" y="3389262"/>
            <a:ext cx="5363021" cy="1954411"/>
            <a:chOff x="0" y="0"/>
            <a:chExt cx="7150695" cy="2605882"/>
          </a:xfrm>
        </p:grpSpPr>
        <p:sp>
          <p:nvSpPr>
            <p:cNvPr id="15" name="Freeform 15"/>
            <p:cNvSpPr/>
            <p:nvPr/>
          </p:nvSpPr>
          <p:spPr>
            <a:xfrm>
              <a:off x="0" y="0"/>
              <a:ext cx="7150735" cy="2605913"/>
            </a:xfrm>
            <a:custGeom>
              <a:avLst/>
              <a:gdLst/>
              <a:ahLst/>
              <a:cxnLst/>
              <a:rect l="l" t="t" r="r" b="b"/>
              <a:pathLst>
                <a:path w="7150735" h="2605913">
                  <a:moveTo>
                    <a:pt x="0" y="201930"/>
                  </a:moveTo>
                  <a:cubicBezTo>
                    <a:pt x="0" y="90297"/>
                    <a:pt x="91313" y="0"/>
                    <a:pt x="203708" y="0"/>
                  </a:cubicBezTo>
                  <a:lnTo>
                    <a:pt x="6947027" y="0"/>
                  </a:lnTo>
                  <a:lnTo>
                    <a:pt x="6947027" y="19050"/>
                  </a:lnTo>
                  <a:lnTo>
                    <a:pt x="6947027" y="0"/>
                  </a:lnTo>
                  <a:cubicBezTo>
                    <a:pt x="7059295" y="0"/>
                    <a:pt x="7150735" y="90297"/>
                    <a:pt x="7150735" y="201930"/>
                  </a:cubicBezTo>
                  <a:lnTo>
                    <a:pt x="7131685" y="201930"/>
                  </a:lnTo>
                  <a:lnTo>
                    <a:pt x="7150735" y="201930"/>
                  </a:lnTo>
                  <a:lnTo>
                    <a:pt x="7150735" y="2403983"/>
                  </a:lnTo>
                  <a:lnTo>
                    <a:pt x="7131685" y="2403983"/>
                  </a:lnTo>
                  <a:lnTo>
                    <a:pt x="7150735" y="2403983"/>
                  </a:lnTo>
                  <a:cubicBezTo>
                    <a:pt x="7150735" y="2515616"/>
                    <a:pt x="7059422" y="2605913"/>
                    <a:pt x="6947027" y="2605913"/>
                  </a:cubicBezTo>
                  <a:lnTo>
                    <a:pt x="6947027" y="2586863"/>
                  </a:lnTo>
                  <a:lnTo>
                    <a:pt x="6947027" y="2605913"/>
                  </a:lnTo>
                  <a:lnTo>
                    <a:pt x="203708" y="2605913"/>
                  </a:lnTo>
                  <a:lnTo>
                    <a:pt x="203708" y="2586863"/>
                  </a:lnTo>
                  <a:lnTo>
                    <a:pt x="203708" y="2605913"/>
                  </a:lnTo>
                  <a:cubicBezTo>
                    <a:pt x="91313" y="2605913"/>
                    <a:pt x="0" y="2515616"/>
                    <a:pt x="0" y="2403983"/>
                  </a:cubicBezTo>
                  <a:lnTo>
                    <a:pt x="0" y="201930"/>
                  </a:lnTo>
                  <a:lnTo>
                    <a:pt x="19050" y="201930"/>
                  </a:lnTo>
                  <a:lnTo>
                    <a:pt x="0" y="201930"/>
                  </a:lnTo>
                  <a:moveTo>
                    <a:pt x="38100" y="201930"/>
                  </a:moveTo>
                  <a:lnTo>
                    <a:pt x="38100" y="2403983"/>
                  </a:lnTo>
                  <a:lnTo>
                    <a:pt x="19050" y="2403983"/>
                  </a:lnTo>
                  <a:lnTo>
                    <a:pt x="38100" y="2403983"/>
                  </a:lnTo>
                  <a:cubicBezTo>
                    <a:pt x="38100" y="2494280"/>
                    <a:pt x="112014" y="2567813"/>
                    <a:pt x="203708" y="2567813"/>
                  </a:cubicBezTo>
                  <a:lnTo>
                    <a:pt x="6947027" y="2567813"/>
                  </a:lnTo>
                  <a:cubicBezTo>
                    <a:pt x="7038594" y="2567813"/>
                    <a:pt x="7112635" y="2494280"/>
                    <a:pt x="7112635" y="2403983"/>
                  </a:cubicBezTo>
                  <a:lnTo>
                    <a:pt x="7112635" y="201930"/>
                  </a:lnTo>
                  <a:cubicBezTo>
                    <a:pt x="7112635" y="111633"/>
                    <a:pt x="7038721" y="38100"/>
                    <a:pt x="6947027" y="38100"/>
                  </a:cubicBezTo>
                  <a:lnTo>
                    <a:pt x="203708" y="38100"/>
                  </a:lnTo>
                  <a:lnTo>
                    <a:pt x="203708" y="19050"/>
                  </a:lnTo>
                  <a:lnTo>
                    <a:pt x="203708" y="38100"/>
                  </a:lnTo>
                  <a:cubicBezTo>
                    <a:pt x="112014" y="38100"/>
                    <a:pt x="38100" y="111633"/>
                    <a:pt x="38100" y="201930"/>
                  </a:cubicBezTo>
                  <a:close/>
                </a:path>
              </a:pathLst>
            </a:custGeom>
            <a:solidFill>
              <a:srgbClr val="C7C7D0"/>
            </a:solidFill>
          </p:spPr>
        </p:sp>
      </p:grpSp>
      <p:grpSp>
        <p:nvGrpSpPr>
          <p:cNvPr id="16" name="Group 16"/>
          <p:cNvGrpSpPr/>
          <p:nvPr/>
        </p:nvGrpSpPr>
        <p:grpSpPr>
          <a:xfrm>
            <a:off x="6448127" y="3403550"/>
            <a:ext cx="114300" cy="1925836"/>
            <a:chOff x="0" y="0"/>
            <a:chExt cx="152400" cy="2567782"/>
          </a:xfrm>
        </p:grpSpPr>
        <p:sp>
          <p:nvSpPr>
            <p:cNvPr id="17" name="Freeform 17"/>
            <p:cNvSpPr/>
            <p:nvPr/>
          </p:nvSpPr>
          <p:spPr>
            <a:xfrm>
              <a:off x="0" y="0"/>
              <a:ext cx="152400" cy="2567813"/>
            </a:xfrm>
            <a:custGeom>
              <a:avLst/>
              <a:gdLst/>
              <a:ahLst/>
              <a:cxnLst/>
              <a:rect l="l" t="t" r="r" b="b"/>
              <a:pathLst>
                <a:path w="152400" h="2567813">
                  <a:moveTo>
                    <a:pt x="0" y="76200"/>
                  </a:moveTo>
                  <a:cubicBezTo>
                    <a:pt x="0" y="34163"/>
                    <a:pt x="34163" y="0"/>
                    <a:pt x="76200" y="0"/>
                  </a:cubicBezTo>
                  <a:cubicBezTo>
                    <a:pt x="118237" y="0"/>
                    <a:pt x="152400" y="34163"/>
                    <a:pt x="152400" y="76200"/>
                  </a:cubicBezTo>
                  <a:lnTo>
                    <a:pt x="152400" y="2491613"/>
                  </a:lnTo>
                  <a:cubicBezTo>
                    <a:pt x="152400" y="2533650"/>
                    <a:pt x="118237" y="2567813"/>
                    <a:pt x="76200" y="2567813"/>
                  </a:cubicBezTo>
                  <a:cubicBezTo>
                    <a:pt x="34163" y="2567813"/>
                    <a:pt x="0" y="2533650"/>
                    <a:pt x="0" y="2491613"/>
                  </a:cubicBezTo>
                  <a:close/>
                </a:path>
              </a:pathLst>
            </a:custGeom>
            <a:solidFill>
              <a:srgbClr val="1B1B27"/>
            </a:solidFill>
          </p:spPr>
        </p:sp>
      </p:grpSp>
      <p:sp>
        <p:nvSpPr>
          <p:cNvPr id="18" name="TextBox 18"/>
          <p:cNvSpPr txBox="1"/>
          <p:nvPr/>
        </p:nvSpPr>
        <p:spPr>
          <a:xfrm>
            <a:off x="6844754" y="3666828"/>
            <a:ext cx="3173314" cy="415678"/>
          </a:xfrm>
          <a:prstGeom prst="rect">
            <a:avLst/>
          </a:prstGeom>
        </p:spPr>
        <p:txBody>
          <a:bodyPr lIns="0" tIns="0" rIns="0" bIns="0" rtlCol="0" anchor="t">
            <a:spAutoFit/>
          </a:bodyPr>
          <a:lstStyle/>
          <a:p>
            <a:pPr algn="l">
              <a:lnSpc>
                <a:spcPts val="3062"/>
              </a:lnSpc>
            </a:pPr>
            <a:r>
              <a:rPr lang="en-US" sz="2499">
                <a:solidFill>
                  <a:srgbClr val="3C3939"/>
                </a:solidFill>
                <a:latin typeface="Raleway"/>
                <a:ea typeface="Raleway"/>
                <a:cs typeface="Raleway"/>
                <a:sym typeface="Raleway"/>
              </a:rPr>
              <a:t>Live CCTV Feed</a:t>
            </a:r>
          </a:p>
        </p:txBody>
      </p:sp>
      <p:sp>
        <p:nvSpPr>
          <p:cNvPr id="19" name="TextBox 19"/>
          <p:cNvSpPr txBox="1"/>
          <p:nvPr/>
        </p:nvSpPr>
        <p:spPr>
          <a:xfrm>
            <a:off x="6844754" y="4177605"/>
            <a:ext cx="4684067" cy="869454"/>
          </a:xfrm>
          <a:prstGeom prst="rect">
            <a:avLst/>
          </a:prstGeom>
        </p:spPr>
        <p:txBody>
          <a:bodyPr lIns="0" tIns="0" rIns="0" bIns="0" rtlCol="0" anchor="t">
            <a:spAutoFit/>
          </a:bodyPr>
          <a:lstStyle/>
          <a:p>
            <a:pPr algn="l">
              <a:lnSpc>
                <a:spcPts val="3187"/>
              </a:lnSpc>
            </a:pPr>
            <a:r>
              <a:rPr lang="en-US" sz="2249">
                <a:solidFill>
                  <a:srgbClr val="3C3939"/>
                </a:solidFill>
                <a:latin typeface="Roboto"/>
                <a:ea typeface="Roboto"/>
                <a:cs typeface="Roboto"/>
                <a:sym typeface="Roboto"/>
              </a:rPr>
              <a:t>Enables integration with webcams and IP cameras for live monitoring.</a:t>
            </a:r>
          </a:p>
        </p:txBody>
      </p:sp>
      <p:grpSp>
        <p:nvGrpSpPr>
          <p:cNvPr id="20" name="Group 20"/>
          <p:cNvGrpSpPr/>
          <p:nvPr/>
        </p:nvGrpSpPr>
        <p:grpSpPr>
          <a:xfrm>
            <a:off x="12050614" y="3389262"/>
            <a:ext cx="5363170" cy="1954411"/>
            <a:chOff x="0" y="0"/>
            <a:chExt cx="7150893" cy="2605882"/>
          </a:xfrm>
        </p:grpSpPr>
        <p:sp>
          <p:nvSpPr>
            <p:cNvPr id="21" name="Freeform 21"/>
            <p:cNvSpPr/>
            <p:nvPr/>
          </p:nvSpPr>
          <p:spPr>
            <a:xfrm>
              <a:off x="0" y="0"/>
              <a:ext cx="7150989" cy="2605913"/>
            </a:xfrm>
            <a:custGeom>
              <a:avLst/>
              <a:gdLst/>
              <a:ahLst/>
              <a:cxnLst/>
              <a:rect l="l" t="t" r="r" b="b"/>
              <a:pathLst>
                <a:path w="7150989" h="2605913">
                  <a:moveTo>
                    <a:pt x="0" y="201930"/>
                  </a:moveTo>
                  <a:cubicBezTo>
                    <a:pt x="0" y="90297"/>
                    <a:pt x="91313" y="0"/>
                    <a:pt x="203708" y="0"/>
                  </a:cubicBezTo>
                  <a:lnTo>
                    <a:pt x="6947281" y="0"/>
                  </a:lnTo>
                  <a:lnTo>
                    <a:pt x="6947281" y="19050"/>
                  </a:lnTo>
                  <a:lnTo>
                    <a:pt x="6947281" y="0"/>
                  </a:lnTo>
                  <a:cubicBezTo>
                    <a:pt x="7059550" y="0"/>
                    <a:pt x="7150989" y="90297"/>
                    <a:pt x="7150989" y="201930"/>
                  </a:cubicBezTo>
                  <a:lnTo>
                    <a:pt x="7131939" y="201930"/>
                  </a:lnTo>
                  <a:lnTo>
                    <a:pt x="7150989" y="201930"/>
                  </a:lnTo>
                  <a:lnTo>
                    <a:pt x="7150989" y="2403983"/>
                  </a:lnTo>
                  <a:lnTo>
                    <a:pt x="7131939" y="2403983"/>
                  </a:lnTo>
                  <a:lnTo>
                    <a:pt x="7150989" y="2403983"/>
                  </a:lnTo>
                  <a:cubicBezTo>
                    <a:pt x="7150989" y="2515616"/>
                    <a:pt x="7059676" y="2605913"/>
                    <a:pt x="6947281" y="2605913"/>
                  </a:cubicBezTo>
                  <a:lnTo>
                    <a:pt x="6947281" y="2586863"/>
                  </a:lnTo>
                  <a:lnTo>
                    <a:pt x="6947281" y="2605913"/>
                  </a:lnTo>
                  <a:lnTo>
                    <a:pt x="203708" y="2605913"/>
                  </a:lnTo>
                  <a:lnTo>
                    <a:pt x="203708" y="2586863"/>
                  </a:lnTo>
                  <a:lnTo>
                    <a:pt x="203708" y="2605913"/>
                  </a:lnTo>
                  <a:cubicBezTo>
                    <a:pt x="91313" y="2605913"/>
                    <a:pt x="0" y="2515616"/>
                    <a:pt x="0" y="2403983"/>
                  </a:cubicBezTo>
                  <a:lnTo>
                    <a:pt x="0" y="201930"/>
                  </a:lnTo>
                  <a:lnTo>
                    <a:pt x="19050" y="201930"/>
                  </a:lnTo>
                  <a:lnTo>
                    <a:pt x="0" y="201930"/>
                  </a:lnTo>
                  <a:moveTo>
                    <a:pt x="38100" y="201930"/>
                  </a:moveTo>
                  <a:lnTo>
                    <a:pt x="38100" y="2403983"/>
                  </a:lnTo>
                  <a:lnTo>
                    <a:pt x="19050" y="2403983"/>
                  </a:lnTo>
                  <a:lnTo>
                    <a:pt x="38100" y="2403983"/>
                  </a:lnTo>
                  <a:cubicBezTo>
                    <a:pt x="38100" y="2494280"/>
                    <a:pt x="112014" y="2567813"/>
                    <a:pt x="203708" y="2567813"/>
                  </a:cubicBezTo>
                  <a:lnTo>
                    <a:pt x="6947281" y="2567813"/>
                  </a:lnTo>
                  <a:cubicBezTo>
                    <a:pt x="7038849" y="2567813"/>
                    <a:pt x="7112889" y="2494280"/>
                    <a:pt x="7112889" y="2403983"/>
                  </a:cubicBezTo>
                  <a:lnTo>
                    <a:pt x="7112889" y="201930"/>
                  </a:lnTo>
                  <a:cubicBezTo>
                    <a:pt x="7112889" y="111633"/>
                    <a:pt x="7038975" y="38100"/>
                    <a:pt x="6947281" y="38100"/>
                  </a:cubicBezTo>
                  <a:lnTo>
                    <a:pt x="203708" y="38100"/>
                  </a:lnTo>
                  <a:lnTo>
                    <a:pt x="203708" y="19050"/>
                  </a:lnTo>
                  <a:lnTo>
                    <a:pt x="203708" y="38100"/>
                  </a:lnTo>
                  <a:cubicBezTo>
                    <a:pt x="112014" y="38100"/>
                    <a:pt x="38100" y="111633"/>
                    <a:pt x="38100" y="201930"/>
                  </a:cubicBezTo>
                  <a:close/>
                </a:path>
              </a:pathLst>
            </a:custGeom>
            <a:solidFill>
              <a:srgbClr val="C7C7D0"/>
            </a:solidFill>
          </p:spPr>
        </p:sp>
      </p:grpSp>
      <p:grpSp>
        <p:nvGrpSpPr>
          <p:cNvPr id="22" name="Group 22"/>
          <p:cNvGrpSpPr/>
          <p:nvPr/>
        </p:nvGrpSpPr>
        <p:grpSpPr>
          <a:xfrm>
            <a:off x="12036326" y="3403550"/>
            <a:ext cx="114300" cy="1925836"/>
            <a:chOff x="0" y="0"/>
            <a:chExt cx="152400" cy="2567782"/>
          </a:xfrm>
        </p:grpSpPr>
        <p:sp>
          <p:nvSpPr>
            <p:cNvPr id="23" name="Freeform 23"/>
            <p:cNvSpPr/>
            <p:nvPr/>
          </p:nvSpPr>
          <p:spPr>
            <a:xfrm>
              <a:off x="0" y="0"/>
              <a:ext cx="152400" cy="2567813"/>
            </a:xfrm>
            <a:custGeom>
              <a:avLst/>
              <a:gdLst/>
              <a:ahLst/>
              <a:cxnLst/>
              <a:rect l="l" t="t" r="r" b="b"/>
              <a:pathLst>
                <a:path w="152400" h="2567813">
                  <a:moveTo>
                    <a:pt x="0" y="76200"/>
                  </a:moveTo>
                  <a:cubicBezTo>
                    <a:pt x="0" y="34163"/>
                    <a:pt x="34163" y="0"/>
                    <a:pt x="76200" y="0"/>
                  </a:cubicBezTo>
                  <a:cubicBezTo>
                    <a:pt x="118237" y="0"/>
                    <a:pt x="152400" y="34163"/>
                    <a:pt x="152400" y="76200"/>
                  </a:cubicBezTo>
                  <a:lnTo>
                    <a:pt x="152400" y="2491613"/>
                  </a:lnTo>
                  <a:cubicBezTo>
                    <a:pt x="152400" y="2533650"/>
                    <a:pt x="118237" y="2567813"/>
                    <a:pt x="76200" y="2567813"/>
                  </a:cubicBezTo>
                  <a:cubicBezTo>
                    <a:pt x="34163" y="2567813"/>
                    <a:pt x="0" y="2533650"/>
                    <a:pt x="0" y="2491613"/>
                  </a:cubicBezTo>
                  <a:close/>
                </a:path>
              </a:pathLst>
            </a:custGeom>
            <a:solidFill>
              <a:srgbClr val="1B1B27"/>
            </a:solidFill>
          </p:spPr>
        </p:sp>
      </p:grpSp>
      <p:sp>
        <p:nvSpPr>
          <p:cNvPr id="24" name="TextBox 24"/>
          <p:cNvSpPr txBox="1"/>
          <p:nvPr/>
        </p:nvSpPr>
        <p:spPr>
          <a:xfrm>
            <a:off x="12432952" y="3666828"/>
            <a:ext cx="3173314" cy="415678"/>
          </a:xfrm>
          <a:prstGeom prst="rect">
            <a:avLst/>
          </a:prstGeom>
        </p:spPr>
        <p:txBody>
          <a:bodyPr lIns="0" tIns="0" rIns="0" bIns="0" rtlCol="0" anchor="t">
            <a:spAutoFit/>
          </a:bodyPr>
          <a:lstStyle/>
          <a:p>
            <a:pPr algn="l">
              <a:lnSpc>
                <a:spcPts val="3062"/>
              </a:lnSpc>
            </a:pPr>
            <a:r>
              <a:rPr lang="en-US" sz="2499">
                <a:solidFill>
                  <a:srgbClr val="3C3939"/>
                </a:solidFill>
                <a:latin typeface="Raleway"/>
                <a:ea typeface="Raleway"/>
                <a:cs typeface="Raleway"/>
                <a:sym typeface="Raleway"/>
              </a:rPr>
              <a:t>Face Recognition</a:t>
            </a:r>
          </a:p>
        </p:txBody>
      </p:sp>
      <p:sp>
        <p:nvSpPr>
          <p:cNvPr id="25" name="TextBox 25"/>
          <p:cNvSpPr txBox="1"/>
          <p:nvPr/>
        </p:nvSpPr>
        <p:spPr>
          <a:xfrm>
            <a:off x="12432952" y="4177605"/>
            <a:ext cx="4684216" cy="869454"/>
          </a:xfrm>
          <a:prstGeom prst="rect">
            <a:avLst/>
          </a:prstGeom>
        </p:spPr>
        <p:txBody>
          <a:bodyPr lIns="0" tIns="0" rIns="0" bIns="0" rtlCol="0" anchor="t">
            <a:spAutoFit/>
          </a:bodyPr>
          <a:lstStyle/>
          <a:p>
            <a:pPr algn="l">
              <a:lnSpc>
                <a:spcPts val="3187"/>
              </a:lnSpc>
            </a:pPr>
            <a:r>
              <a:rPr lang="en-US" sz="2249">
                <a:solidFill>
                  <a:srgbClr val="3C3939"/>
                </a:solidFill>
                <a:latin typeface="Roboto"/>
                <a:ea typeface="Roboto"/>
                <a:cs typeface="Roboto"/>
                <a:sym typeface="Roboto"/>
              </a:rPr>
              <a:t>Implements advanced AI for identifying known criminals.</a:t>
            </a:r>
          </a:p>
        </p:txBody>
      </p:sp>
      <p:grpSp>
        <p:nvGrpSpPr>
          <p:cNvPr id="26" name="Group 26"/>
          <p:cNvGrpSpPr/>
          <p:nvPr/>
        </p:nvGrpSpPr>
        <p:grpSpPr>
          <a:xfrm>
            <a:off x="874216" y="5568851"/>
            <a:ext cx="5363021" cy="1954411"/>
            <a:chOff x="0" y="0"/>
            <a:chExt cx="7150695" cy="2605882"/>
          </a:xfrm>
        </p:grpSpPr>
        <p:sp>
          <p:nvSpPr>
            <p:cNvPr id="27" name="Freeform 27"/>
            <p:cNvSpPr/>
            <p:nvPr/>
          </p:nvSpPr>
          <p:spPr>
            <a:xfrm>
              <a:off x="0" y="0"/>
              <a:ext cx="7150735" cy="2605913"/>
            </a:xfrm>
            <a:custGeom>
              <a:avLst/>
              <a:gdLst/>
              <a:ahLst/>
              <a:cxnLst/>
              <a:rect l="l" t="t" r="r" b="b"/>
              <a:pathLst>
                <a:path w="7150735" h="2605913">
                  <a:moveTo>
                    <a:pt x="0" y="201930"/>
                  </a:moveTo>
                  <a:cubicBezTo>
                    <a:pt x="0" y="90297"/>
                    <a:pt x="91313" y="0"/>
                    <a:pt x="203708" y="0"/>
                  </a:cubicBezTo>
                  <a:lnTo>
                    <a:pt x="6947027" y="0"/>
                  </a:lnTo>
                  <a:lnTo>
                    <a:pt x="6947027" y="19050"/>
                  </a:lnTo>
                  <a:lnTo>
                    <a:pt x="6947027" y="0"/>
                  </a:lnTo>
                  <a:cubicBezTo>
                    <a:pt x="7059295" y="0"/>
                    <a:pt x="7150735" y="90297"/>
                    <a:pt x="7150735" y="201930"/>
                  </a:cubicBezTo>
                  <a:lnTo>
                    <a:pt x="7131685" y="201930"/>
                  </a:lnTo>
                  <a:lnTo>
                    <a:pt x="7150735" y="201930"/>
                  </a:lnTo>
                  <a:lnTo>
                    <a:pt x="7150735" y="2403983"/>
                  </a:lnTo>
                  <a:lnTo>
                    <a:pt x="7131685" y="2403983"/>
                  </a:lnTo>
                  <a:lnTo>
                    <a:pt x="7150735" y="2403983"/>
                  </a:lnTo>
                  <a:cubicBezTo>
                    <a:pt x="7150735" y="2515616"/>
                    <a:pt x="7059422" y="2605913"/>
                    <a:pt x="6947027" y="2605913"/>
                  </a:cubicBezTo>
                  <a:lnTo>
                    <a:pt x="6947027" y="2586863"/>
                  </a:lnTo>
                  <a:lnTo>
                    <a:pt x="6947027" y="2605913"/>
                  </a:lnTo>
                  <a:lnTo>
                    <a:pt x="203708" y="2605913"/>
                  </a:lnTo>
                  <a:lnTo>
                    <a:pt x="203708" y="2586863"/>
                  </a:lnTo>
                  <a:lnTo>
                    <a:pt x="203708" y="2605913"/>
                  </a:lnTo>
                  <a:cubicBezTo>
                    <a:pt x="91313" y="2605913"/>
                    <a:pt x="0" y="2515616"/>
                    <a:pt x="0" y="2403983"/>
                  </a:cubicBezTo>
                  <a:lnTo>
                    <a:pt x="0" y="201930"/>
                  </a:lnTo>
                  <a:lnTo>
                    <a:pt x="19050" y="201930"/>
                  </a:lnTo>
                  <a:lnTo>
                    <a:pt x="0" y="201930"/>
                  </a:lnTo>
                  <a:moveTo>
                    <a:pt x="38100" y="201930"/>
                  </a:moveTo>
                  <a:lnTo>
                    <a:pt x="38100" y="2403983"/>
                  </a:lnTo>
                  <a:lnTo>
                    <a:pt x="19050" y="2403983"/>
                  </a:lnTo>
                  <a:lnTo>
                    <a:pt x="38100" y="2403983"/>
                  </a:lnTo>
                  <a:cubicBezTo>
                    <a:pt x="38100" y="2494280"/>
                    <a:pt x="112014" y="2567813"/>
                    <a:pt x="203708" y="2567813"/>
                  </a:cubicBezTo>
                  <a:lnTo>
                    <a:pt x="6947027" y="2567813"/>
                  </a:lnTo>
                  <a:cubicBezTo>
                    <a:pt x="7038594" y="2567813"/>
                    <a:pt x="7112635" y="2494280"/>
                    <a:pt x="7112635" y="2403983"/>
                  </a:cubicBezTo>
                  <a:lnTo>
                    <a:pt x="7112635" y="201930"/>
                  </a:lnTo>
                  <a:cubicBezTo>
                    <a:pt x="7112635" y="111633"/>
                    <a:pt x="7038721" y="38100"/>
                    <a:pt x="6947027" y="38100"/>
                  </a:cubicBezTo>
                  <a:lnTo>
                    <a:pt x="203708" y="38100"/>
                  </a:lnTo>
                  <a:lnTo>
                    <a:pt x="203708" y="19050"/>
                  </a:lnTo>
                  <a:lnTo>
                    <a:pt x="203708" y="38100"/>
                  </a:lnTo>
                  <a:cubicBezTo>
                    <a:pt x="112014" y="38100"/>
                    <a:pt x="38100" y="111633"/>
                    <a:pt x="38100" y="201930"/>
                  </a:cubicBezTo>
                  <a:close/>
                </a:path>
              </a:pathLst>
            </a:custGeom>
            <a:solidFill>
              <a:srgbClr val="C7C7D0"/>
            </a:solidFill>
          </p:spPr>
        </p:sp>
      </p:grpSp>
      <p:grpSp>
        <p:nvGrpSpPr>
          <p:cNvPr id="28" name="Group 28"/>
          <p:cNvGrpSpPr/>
          <p:nvPr/>
        </p:nvGrpSpPr>
        <p:grpSpPr>
          <a:xfrm>
            <a:off x="859929" y="5583139"/>
            <a:ext cx="114300" cy="1925836"/>
            <a:chOff x="0" y="0"/>
            <a:chExt cx="152400" cy="2567782"/>
          </a:xfrm>
        </p:grpSpPr>
        <p:sp>
          <p:nvSpPr>
            <p:cNvPr id="29" name="Freeform 29"/>
            <p:cNvSpPr/>
            <p:nvPr/>
          </p:nvSpPr>
          <p:spPr>
            <a:xfrm>
              <a:off x="0" y="0"/>
              <a:ext cx="152400" cy="2567813"/>
            </a:xfrm>
            <a:custGeom>
              <a:avLst/>
              <a:gdLst/>
              <a:ahLst/>
              <a:cxnLst/>
              <a:rect l="l" t="t" r="r" b="b"/>
              <a:pathLst>
                <a:path w="152400" h="2567813">
                  <a:moveTo>
                    <a:pt x="0" y="76200"/>
                  </a:moveTo>
                  <a:cubicBezTo>
                    <a:pt x="0" y="34163"/>
                    <a:pt x="34163" y="0"/>
                    <a:pt x="76200" y="0"/>
                  </a:cubicBezTo>
                  <a:cubicBezTo>
                    <a:pt x="118237" y="0"/>
                    <a:pt x="152400" y="34163"/>
                    <a:pt x="152400" y="76200"/>
                  </a:cubicBezTo>
                  <a:lnTo>
                    <a:pt x="152400" y="2491613"/>
                  </a:lnTo>
                  <a:cubicBezTo>
                    <a:pt x="152400" y="2533650"/>
                    <a:pt x="118237" y="2567813"/>
                    <a:pt x="76200" y="2567813"/>
                  </a:cubicBezTo>
                  <a:cubicBezTo>
                    <a:pt x="34163" y="2567813"/>
                    <a:pt x="0" y="2533650"/>
                    <a:pt x="0" y="2491613"/>
                  </a:cubicBezTo>
                  <a:close/>
                </a:path>
              </a:pathLst>
            </a:custGeom>
            <a:solidFill>
              <a:srgbClr val="1B1B27"/>
            </a:solidFill>
          </p:spPr>
        </p:sp>
      </p:grpSp>
      <p:sp>
        <p:nvSpPr>
          <p:cNvPr id="30" name="TextBox 30"/>
          <p:cNvSpPr txBox="1"/>
          <p:nvPr/>
        </p:nvSpPr>
        <p:spPr>
          <a:xfrm>
            <a:off x="1256556" y="5846415"/>
            <a:ext cx="3173314" cy="415678"/>
          </a:xfrm>
          <a:prstGeom prst="rect">
            <a:avLst/>
          </a:prstGeom>
        </p:spPr>
        <p:txBody>
          <a:bodyPr lIns="0" tIns="0" rIns="0" bIns="0" rtlCol="0" anchor="t">
            <a:spAutoFit/>
          </a:bodyPr>
          <a:lstStyle/>
          <a:p>
            <a:pPr algn="l">
              <a:lnSpc>
                <a:spcPts val="3062"/>
              </a:lnSpc>
            </a:pPr>
            <a:r>
              <a:rPr lang="en-US" sz="2499">
                <a:solidFill>
                  <a:srgbClr val="3C3939"/>
                </a:solidFill>
                <a:latin typeface="Raleway"/>
                <a:ea typeface="Raleway"/>
                <a:cs typeface="Raleway"/>
                <a:sym typeface="Raleway"/>
              </a:rPr>
              <a:t>SQL Server Database</a:t>
            </a:r>
          </a:p>
        </p:txBody>
      </p:sp>
      <p:sp>
        <p:nvSpPr>
          <p:cNvPr id="31" name="TextBox 31"/>
          <p:cNvSpPr txBox="1"/>
          <p:nvPr/>
        </p:nvSpPr>
        <p:spPr>
          <a:xfrm>
            <a:off x="1256556" y="6357194"/>
            <a:ext cx="4684067" cy="869454"/>
          </a:xfrm>
          <a:prstGeom prst="rect">
            <a:avLst/>
          </a:prstGeom>
        </p:spPr>
        <p:txBody>
          <a:bodyPr lIns="0" tIns="0" rIns="0" bIns="0" rtlCol="0" anchor="t">
            <a:spAutoFit/>
          </a:bodyPr>
          <a:lstStyle/>
          <a:p>
            <a:pPr algn="l">
              <a:lnSpc>
                <a:spcPts val="3187"/>
              </a:lnSpc>
            </a:pPr>
            <a:r>
              <a:rPr lang="en-US" sz="2249">
                <a:solidFill>
                  <a:srgbClr val="3C3939"/>
                </a:solidFill>
                <a:latin typeface="Roboto"/>
                <a:ea typeface="Roboto"/>
                <a:cs typeface="Roboto"/>
                <a:sym typeface="Roboto"/>
              </a:rPr>
              <a:t>Connects for secure management of user and criminal profiles.</a:t>
            </a:r>
          </a:p>
        </p:txBody>
      </p:sp>
      <p:grpSp>
        <p:nvGrpSpPr>
          <p:cNvPr id="32" name="Group 32"/>
          <p:cNvGrpSpPr/>
          <p:nvPr/>
        </p:nvGrpSpPr>
        <p:grpSpPr>
          <a:xfrm>
            <a:off x="6462415" y="5568851"/>
            <a:ext cx="5363021" cy="1954411"/>
            <a:chOff x="0" y="0"/>
            <a:chExt cx="7150695" cy="2605882"/>
          </a:xfrm>
        </p:grpSpPr>
        <p:sp>
          <p:nvSpPr>
            <p:cNvPr id="33" name="Freeform 33"/>
            <p:cNvSpPr/>
            <p:nvPr/>
          </p:nvSpPr>
          <p:spPr>
            <a:xfrm>
              <a:off x="0" y="0"/>
              <a:ext cx="7150735" cy="2605913"/>
            </a:xfrm>
            <a:custGeom>
              <a:avLst/>
              <a:gdLst/>
              <a:ahLst/>
              <a:cxnLst/>
              <a:rect l="l" t="t" r="r" b="b"/>
              <a:pathLst>
                <a:path w="7150735" h="2605913">
                  <a:moveTo>
                    <a:pt x="0" y="201930"/>
                  </a:moveTo>
                  <a:cubicBezTo>
                    <a:pt x="0" y="90297"/>
                    <a:pt x="91313" y="0"/>
                    <a:pt x="203708" y="0"/>
                  </a:cubicBezTo>
                  <a:lnTo>
                    <a:pt x="6947027" y="0"/>
                  </a:lnTo>
                  <a:lnTo>
                    <a:pt x="6947027" y="19050"/>
                  </a:lnTo>
                  <a:lnTo>
                    <a:pt x="6947027" y="0"/>
                  </a:lnTo>
                  <a:cubicBezTo>
                    <a:pt x="7059295" y="0"/>
                    <a:pt x="7150735" y="90297"/>
                    <a:pt x="7150735" y="201930"/>
                  </a:cubicBezTo>
                  <a:lnTo>
                    <a:pt x="7131685" y="201930"/>
                  </a:lnTo>
                  <a:lnTo>
                    <a:pt x="7150735" y="201930"/>
                  </a:lnTo>
                  <a:lnTo>
                    <a:pt x="7150735" y="2403983"/>
                  </a:lnTo>
                  <a:lnTo>
                    <a:pt x="7131685" y="2403983"/>
                  </a:lnTo>
                  <a:lnTo>
                    <a:pt x="7150735" y="2403983"/>
                  </a:lnTo>
                  <a:cubicBezTo>
                    <a:pt x="7150735" y="2515616"/>
                    <a:pt x="7059422" y="2605913"/>
                    <a:pt x="6947027" y="2605913"/>
                  </a:cubicBezTo>
                  <a:lnTo>
                    <a:pt x="6947027" y="2586863"/>
                  </a:lnTo>
                  <a:lnTo>
                    <a:pt x="6947027" y="2605913"/>
                  </a:lnTo>
                  <a:lnTo>
                    <a:pt x="203708" y="2605913"/>
                  </a:lnTo>
                  <a:lnTo>
                    <a:pt x="203708" y="2586863"/>
                  </a:lnTo>
                  <a:lnTo>
                    <a:pt x="203708" y="2605913"/>
                  </a:lnTo>
                  <a:cubicBezTo>
                    <a:pt x="91313" y="2605913"/>
                    <a:pt x="0" y="2515616"/>
                    <a:pt x="0" y="2403983"/>
                  </a:cubicBezTo>
                  <a:lnTo>
                    <a:pt x="0" y="201930"/>
                  </a:lnTo>
                  <a:lnTo>
                    <a:pt x="19050" y="201930"/>
                  </a:lnTo>
                  <a:lnTo>
                    <a:pt x="0" y="201930"/>
                  </a:lnTo>
                  <a:moveTo>
                    <a:pt x="38100" y="201930"/>
                  </a:moveTo>
                  <a:lnTo>
                    <a:pt x="38100" y="2403983"/>
                  </a:lnTo>
                  <a:lnTo>
                    <a:pt x="19050" y="2403983"/>
                  </a:lnTo>
                  <a:lnTo>
                    <a:pt x="38100" y="2403983"/>
                  </a:lnTo>
                  <a:cubicBezTo>
                    <a:pt x="38100" y="2494280"/>
                    <a:pt x="112014" y="2567813"/>
                    <a:pt x="203708" y="2567813"/>
                  </a:cubicBezTo>
                  <a:lnTo>
                    <a:pt x="6947027" y="2567813"/>
                  </a:lnTo>
                  <a:cubicBezTo>
                    <a:pt x="7038594" y="2567813"/>
                    <a:pt x="7112635" y="2494280"/>
                    <a:pt x="7112635" y="2403983"/>
                  </a:cubicBezTo>
                  <a:lnTo>
                    <a:pt x="7112635" y="201930"/>
                  </a:lnTo>
                  <a:cubicBezTo>
                    <a:pt x="7112635" y="111633"/>
                    <a:pt x="7038721" y="38100"/>
                    <a:pt x="6947027" y="38100"/>
                  </a:cubicBezTo>
                  <a:lnTo>
                    <a:pt x="203708" y="38100"/>
                  </a:lnTo>
                  <a:lnTo>
                    <a:pt x="203708" y="19050"/>
                  </a:lnTo>
                  <a:lnTo>
                    <a:pt x="203708" y="38100"/>
                  </a:lnTo>
                  <a:cubicBezTo>
                    <a:pt x="112014" y="38100"/>
                    <a:pt x="38100" y="111633"/>
                    <a:pt x="38100" y="201930"/>
                  </a:cubicBezTo>
                  <a:close/>
                </a:path>
              </a:pathLst>
            </a:custGeom>
            <a:solidFill>
              <a:srgbClr val="C7C7D0"/>
            </a:solidFill>
          </p:spPr>
        </p:sp>
      </p:grpSp>
      <p:grpSp>
        <p:nvGrpSpPr>
          <p:cNvPr id="34" name="Group 34"/>
          <p:cNvGrpSpPr/>
          <p:nvPr/>
        </p:nvGrpSpPr>
        <p:grpSpPr>
          <a:xfrm>
            <a:off x="6448127" y="5583139"/>
            <a:ext cx="114300" cy="1925836"/>
            <a:chOff x="0" y="0"/>
            <a:chExt cx="152400" cy="2567782"/>
          </a:xfrm>
        </p:grpSpPr>
        <p:sp>
          <p:nvSpPr>
            <p:cNvPr id="35" name="Freeform 35"/>
            <p:cNvSpPr/>
            <p:nvPr/>
          </p:nvSpPr>
          <p:spPr>
            <a:xfrm>
              <a:off x="0" y="0"/>
              <a:ext cx="152400" cy="2567813"/>
            </a:xfrm>
            <a:custGeom>
              <a:avLst/>
              <a:gdLst/>
              <a:ahLst/>
              <a:cxnLst/>
              <a:rect l="l" t="t" r="r" b="b"/>
              <a:pathLst>
                <a:path w="152400" h="2567813">
                  <a:moveTo>
                    <a:pt x="0" y="76200"/>
                  </a:moveTo>
                  <a:cubicBezTo>
                    <a:pt x="0" y="34163"/>
                    <a:pt x="34163" y="0"/>
                    <a:pt x="76200" y="0"/>
                  </a:cubicBezTo>
                  <a:cubicBezTo>
                    <a:pt x="118237" y="0"/>
                    <a:pt x="152400" y="34163"/>
                    <a:pt x="152400" y="76200"/>
                  </a:cubicBezTo>
                  <a:lnTo>
                    <a:pt x="152400" y="2491613"/>
                  </a:lnTo>
                  <a:cubicBezTo>
                    <a:pt x="152400" y="2533650"/>
                    <a:pt x="118237" y="2567813"/>
                    <a:pt x="76200" y="2567813"/>
                  </a:cubicBezTo>
                  <a:cubicBezTo>
                    <a:pt x="34163" y="2567813"/>
                    <a:pt x="0" y="2533650"/>
                    <a:pt x="0" y="2491613"/>
                  </a:cubicBezTo>
                  <a:close/>
                </a:path>
              </a:pathLst>
            </a:custGeom>
            <a:solidFill>
              <a:srgbClr val="1B1B27"/>
            </a:solidFill>
          </p:spPr>
        </p:sp>
      </p:grpSp>
      <p:sp>
        <p:nvSpPr>
          <p:cNvPr id="36" name="TextBox 36"/>
          <p:cNvSpPr txBox="1"/>
          <p:nvPr/>
        </p:nvSpPr>
        <p:spPr>
          <a:xfrm>
            <a:off x="6844754" y="5846415"/>
            <a:ext cx="3173314" cy="415678"/>
          </a:xfrm>
          <a:prstGeom prst="rect">
            <a:avLst/>
          </a:prstGeom>
        </p:spPr>
        <p:txBody>
          <a:bodyPr lIns="0" tIns="0" rIns="0" bIns="0" rtlCol="0" anchor="t">
            <a:spAutoFit/>
          </a:bodyPr>
          <a:lstStyle/>
          <a:p>
            <a:pPr algn="l">
              <a:lnSpc>
                <a:spcPts val="3062"/>
              </a:lnSpc>
            </a:pPr>
            <a:r>
              <a:rPr lang="en-US" sz="2499">
                <a:solidFill>
                  <a:srgbClr val="3C3939"/>
                </a:solidFill>
                <a:latin typeface="Raleway"/>
                <a:ea typeface="Raleway"/>
                <a:cs typeface="Raleway"/>
                <a:sym typeface="Raleway"/>
              </a:rPr>
              <a:t>Flask Backend</a:t>
            </a:r>
          </a:p>
        </p:txBody>
      </p:sp>
      <p:sp>
        <p:nvSpPr>
          <p:cNvPr id="37" name="TextBox 37"/>
          <p:cNvSpPr txBox="1"/>
          <p:nvPr/>
        </p:nvSpPr>
        <p:spPr>
          <a:xfrm>
            <a:off x="6844754" y="6357194"/>
            <a:ext cx="4684067" cy="869454"/>
          </a:xfrm>
          <a:prstGeom prst="rect">
            <a:avLst/>
          </a:prstGeom>
        </p:spPr>
        <p:txBody>
          <a:bodyPr lIns="0" tIns="0" rIns="0" bIns="0" rtlCol="0" anchor="t">
            <a:spAutoFit/>
          </a:bodyPr>
          <a:lstStyle/>
          <a:p>
            <a:pPr algn="l">
              <a:lnSpc>
                <a:spcPts val="3187"/>
              </a:lnSpc>
            </a:pPr>
            <a:r>
              <a:rPr lang="en-US" sz="2249">
                <a:solidFill>
                  <a:srgbClr val="3C3939"/>
                </a:solidFill>
                <a:latin typeface="Roboto"/>
                <a:ea typeface="Roboto"/>
                <a:cs typeface="Roboto"/>
                <a:sym typeface="Roboto"/>
              </a:rPr>
              <a:t>Utilised for seamless communication and data handling.</a:t>
            </a:r>
          </a:p>
        </p:txBody>
      </p:sp>
      <p:grpSp>
        <p:nvGrpSpPr>
          <p:cNvPr id="38" name="Group 38"/>
          <p:cNvGrpSpPr/>
          <p:nvPr/>
        </p:nvGrpSpPr>
        <p:grpSpPr>
          <a:xfrm>
            <a:off x="12050614" y="5568851"/>
            <a:ext cx="5363170" cy="1954411"/>
            <a:chOff x="0" y="0"/>
            <a:chExt cx="7150893" cy="2605882"/>
          </a:xfrm>
        </p:grpSpPr>
        <p:sp>
          <p:nvSpPr>
            <p:cNvPr id="39" name="Freeform 39"/>
            <p:cNvSpPr/>
            <p:nvPr/>
          </p:nvSpPr>
          <p:spPr>
            <a:xfrm>
              <a:off x="0" y="0"/>
              <a:ext cx="7150989" cy="2605913"/>
            </a:xfrm>
            <a:custGeom>
              <a:avLst/>
              <a:gdLst/>
              <a:ahLst/>
              <a:cxnLst/>
              <a:rect l="l" t="t" r="r" b="b"/>
              <a:pathLst>
                <a:path w="7150989" h="2605913">
                  <a:moveTo>
                    <a:pt x="0" y="201930"/>
                  </a:moveTo>
                  <a:cubicBezTo>
                    <a:pt x="0" y="90297"/>
                    <a:pt x="91313" y="0"/>
                    <a:pt x="203708" y="0"/>
                  </a:cubicBezTo>
                  <a:lnTo>
                    <a:pt x="6947281" y="0"/>
                  </a:lnTo>
                  <a:lnTo>
                    <a:pt x="6947281" y="19050"/>
                  </a:lnTo>
                  <a:lnTo>
                    <a:pt x="6947281" y="0"/>
                  </a:lnTo>
                  <a:cubicBezTo>
                    <a:pt x="7059550" y="0"/>
                    <a:pt x="7150989" y="90297"/>
                    <a:pt x="7150989" y="201930"/>
                  </a:cubicBezTo>
                  <a:lnTo>
                    <a:pt x="7131939" y="201930"/>
                  </a:lnTo>
                  <a:lnTo>
                    <a:pt x="7150989" y="201930"/>
                  </a:lnTo>
                  <a:lnTo>
                    <a:pt x="7150989" y="2403983"/>
                  </a:lnTo>
                  <a:lnTo>
                    <a:pt x="7131939" y="2403983"/>
                  </a:lnTo>
                  <a:lnTo>
                    <a:pt x="7150989" y="2403983"/>
                  </a:lnTo>
                  <a:cubicBezTo>
                    <a:pt x="7150989" y="2515616"/>
                    <a:pt x="7059676" y="2605913"/>
                    <a:pt x="6947281" y="2605913"/>
                  </a:cubicBezTo>
                  <a:lnTo>
                    <a:pt x="6947281" y="2586863"/>
                  </a:lnTo>
                  <a:lnTo>
                    <a:pt x="6947281" y="2605913"/>
                  </a:lnTo>
                  <a:lnTo>
                    <a:pt x="203708" y="2605913"/>
                  </a:lnTo>
                  <a:lnTo>
                    <a:pt x="203708" y="2586863"/>
                  </a:lnTo>
                  <a:lnTo>
                    <a:pt x="203708" y="2605913"/>
                  </a:lnTo>
                  <a:cubicBezTo>
                    <a:pt x="91313" y="2605913"/>
                    <a:pt x="0" y="2515616"/>
                    <a:pt x="0" y="2403983"/>
                  </a:cubicBezTo>
                  <a:lnTo>
                    <a:pt x="0" y="201930"/>
                  </a:lnTo>
                  <a:lnTo>
                    <a:pt x="19050" y="201930"/>
                  </a:lnTo>
                  <a:lnTo>
                    <a:pt x="0" y="201930"/>
                  </a:lnTo>
                  <a:moveTo>
                    <a:pt x="38100" y="201930"/>
                  </a:moveTo>
                  <a:lnTo>
                    <a:pt x="38100" y="2403983"/>
                  </a:lnTo>
                  <a:lnTo>
                    <a:pt x="19050" y="2403983"/>
                  </a:lnTo>
                  <a:lnTo>
                    <a:pt x="38100" y="2403983"/>
                  </a:lnTo>
                  <a:cubicBezTo>
                    <a:pt x="38100" y="2494280"/>
                    <a:pt x="112014" y="2567813"/>
                    <a:pt x="203708" y="2567813"/>
                  </a:cubicBezTo>
                  <a:lnTo>
                    <a:pt x="6947281" y="2567813"/>
                  </a:lnTo>
                  <a:cubicBezTo>
                    <a:pt x="7038849" y="2567813"/>
                    <a:pt x="7112889" y="2494280"/>
                    <a:pt x="7112889" y="2403983"/>
                  </a:cubicBezTo>
                  <a:lnTo>
                    <a:pt x="7112889" y="201930"/>
                  </a:lnTo>
                  <a:cubicBezTo>
                    <a:pt x="7112889" y="111633"/>
                    <a:pt x="7038975" y="38100"/>
                    <a:pt x="6947281" y="38100"/>
                  </a:cubicBezTo>
                  <a:lnTo>
                    <a:pt x="203708" y="38100"/>
                  </a:lnTo>
                  <a:lnTo>
                    <a:pt x="203708" y="19050"/>
                  </a:lnTo>
                  <a:lnTo>
                    <a:pt x="203708" y="38100"/>
                  </a:lnTo>
                  <a:cubicBezTo>
                    <a:pt x="112014" y="38100"/>
                    <a:pt x="38100" y="111633"/>
                    <a:pt x="38100" y="201930"/>
                  </a:cubicBezTo>
                  <a:close/>
                </a:path>
              </a:pathLst>
            </a:custGeom>
            <a:solidFill>
              <a:srgbClr val="C7C7D0"/>
            </a:solidFill>
          </p:spPr>
        </p:sp>
      </p:grpSp>
      <p:grpSp>
        <p:nvGrpSpPr>
          <p:cNvPr id="40" name="Group 40"/>
          <p:cNvGrpSpPr/>
          <p:nvPr/>
        </p:nvGrpSpPr>
        <p:grpSpPr>
          <a:xfrm>
            <a:off x="12036326" y="5583139"/>
            <a:ext cx="114300" cy="1925836"/>
            <a:chOff x="0" y="0"/>
            <a:chExt cx="152400" cy="2567782"/>
          </a:xfrm>
        </p:grpSpPr>
        <p:sp>
          <p:nvSpPr>
            <p:cNvPr id="41" name="Freeform 41"/>
            <p:cNvSpPr/>
            <p:nvPr/>
          </p:nvSpPr>
          <p:spPr>
            <a:xfrm>
              <a:off x="0" y="0"/>
              <a:ext cx="152400" cy="2567813"/>
            </a:xfrm>
            <a:custGeom>
              <a:avLst/>
              <a:gdLst/>
              <a:ahLst/>
              <a:cxnLst/>
              <a:rect l="l" t="t" r="r" b="b"/>
              <a:pathLst>
                <a:path w="152400" h="2567813">
                  <a:moveTo>
                    <a:pt x="0" y="76200"/>
                  </a:moveTo>
                  <a:cubicBezTo>
                    <a:pt x="0" y="34163"/>
                    <a:pt x="34163" y="0"/>
                    <a:pt x="76200" y="0"/>
                  </a:cubicBezTo>
                  <a:cubicBezTo>
                    <a:pt x="118237" y="0"/>
                    <a:pt x="152400" y="34163"/>
                    <a:pt x="152400" y="76200"/>
                  </a:cubicBezTo>
                  <a:lnTo>
                    <a:pt x="152400" y="2491613"/>
                  </a:lnTo>
                  <a:cubicBezTo>
                    <a:pt x="152400" y="2533650"/>
                    <a:pt x="118237" y="2567813"/>
                    <a:pt x="76200" y="2567813"/>
                  </a:cubicBezTo>
                  <a:cubicBezTo>
                    <a:pt x="34163" y="2567813"/>
                    <a:pt x="0" y="2533650"/>
                    <a:pt x="0" y="2491613"/>
                  </a:cubicBezTo>
                  <a:close/>
                </a:path>
              </a:pathLst>
            </a:custGeom>
            <a:solidFill>
              <a:srgbClr val="1B1B27"/>
            </a:solidFill>
          </p:spPr>
        </p:sp>
      </p:grpSp>
      <p:sp>
        <p:nvSpPr>
          <p:cNvPr id="42" name="TextBox 42"/>
          <p:cNvSpPr txBox="1"/>
          <p:nvPr/>
        </p:nvSpPr>
        <p:spPr>
          <a:xfrm>
            <a:off x="12432952" y="5846415"/>
            <a:ext cx="3173314" cy="415678"/>
          </a:xfrm>
          <a:prstGeom prst="rect">
            <a:avLst/>
          </a:prstGeom>
        </p:spPr>
        <p:txBody>
          <a:bodyPr lIns="0" tIns="0" rIns="0" bIns="0" rtlCol="0" anchor="t">
            <a:spAutoFit/>
          </a:bodyPr>
          <a:lstStyle/>
          <a:p>
            <a:pPr algn="l">
              <a:lnSpc>
                <a:spcPts val="3062"/>
              </a:lnSpc>
            </a:pPr>
            <a:r>
              <a:rPr lang="en-US" sz="2499">
                <a:solidFill>
                  <a:srgbClr val="3C3939"/>
                </a:solidFill>
                <a:latin typeface="Raleway"/>
                <a:ea typeface="Raleway"/>
                <a:cs typeface="Raleway"/>
                <a:sym typeface="Raleway"/>
              </a:rPr>
              <a:t>Telegram Alerts</a:t>
            </a:r>
          </a:p>
        </p:txBody>
      </p:sp>
      <p:sp>
        <p:nvSpPr>
          <p:cNvPr id="43" name="TextBox 43"/>
          <p:cNvSpPr txBox="1"/>
          <p:nvPr/>
        </p:nvSpPr>
        <p:spPr>
          <a:xfrm>
            <a:off x="12432952" y="6357194"/>
            <a:ext cx="4684216" cy="869454"/>
          </a:xfrm>
          <a:prstGeom prst="rect">
            <a:avLst/>
          </a:prstGeom>
        </p:spPr>
        <p:txBody>
          <a:bodyPr lIns="0" tIns="0" rIns="0" bIns="0" rtlCol="0" anchor="t">
            <a:spAutoFit/>
          </a:bodyPr>
          <a:lstStyle/>
          <a:p>
            <a:pPr algn="l">
              <a:lnSpc>
                <a:spcPts val="3187"/>
              </a:lnSpc>
            </a:pPr>
            <a:r>
              <a:rPr lang="en-US" sz="2249">
                <a:solidFill>
                  <a:srgbClr val="3C3939"/>
                </a:solidFill>
                <a:latin typeface="Roboto"/>
                <a:ea typeface="Roboto"/>
                <a:cs typeface="Roboto"/>
                <a:sym typeface="Roboto"/>
              </a:rPr>
              <a:t>Triggers instant notifications with full criminal details upon detection.</a:t>
            </a:r>
          </a:p>
        </p:txBody>
      </p:sp>
      <p:grpSp>
        <p:nvGrpSpPr>
          <p:cNvPr id="44" name="Group 44"/>
          <p:cNvGrpSpPr/>
          <p:nvPr/>
        </p:nvGrpSpPr>
        <p:grpSpPr>
          <a:xfrm>
            <a:off x="874216" y="7748439"/>
            <a:ext cx="16539567" cy="1548259"/>
            <a:chOff x="0" y="0"/>
            <a:chExt cx="22052757" cy="2064345"/>
          </a:xfrm>
        </p:grpSpPr>
        <p:sp>
          <p:nvSpPr>
            <p:cNvPr id="45" name="Freeform 45"/>
            <p:cNvSpPr/>
            <p:nvPr/>
          </p:nvSpPr>
          <p:spPr>
            <a:xfrm>
              <a:off x="0" y="0"/>
              <a:ext cx="22052789" cy="2064385"/>
            </a:xfrm>
            <a:custGeom>
              <a:avLst/>
              <a:gdLst/>
              <a:ahLst/>
              <a:cxnLst/>
              <a:rect l="l" t="t" r="r" b="b"/>
              <a:pathLst>
                <a:path w="22052789" h="2064385">
                  <a:moveTo>
                    <a:pt x="0" y="201930"/>
                  </a:moveTo>
                  <a:cubicBezTo>
                    <a:pt x="0" y="90170"/>
                    <a:pt x="92075" y="0"/>
                    <a:pt x="205105" y="0"/>
                  </a:cubicBezTo>
                  <a:lnTo>
                    <a:pt x="21847683" y="0"/>
                  </a:lnTo>
                  <a:lnTo>
                    <a:pt x="21847683" y="19050"/>
                  </a:lnTo>
                  <a:lnTo>
                    <a:pt x="21847683" y="0"/>
                  </a:lnTo>
                  <a:cubicBezTo>
                    <a:pt x="21960587" y="0"/>
                    <a:pt x="22052789" y="90170"/>
                    <a:pt x="22052789" y="201930"/>
                  </a:cubicBezTo>
                  <a:lnTo>
                    <a:pt x="22033739" y="201930"/>
                  </a:lnTo>
                  <a:lnTo>
                    <a:pt x="22052789" y="201930"/>
                  </a:lnTo>
                  <a:lnTo>
                    <a:pt x="22052789" y="1862455"/>
                  </a:lnTo>
                  <a:lnTo>
                    <a:pt x="22033739" y="1862455"/>
                  </a:lnTo>
                  <a:lnTo>
                    <a:pt x="22052789" y="1862455"/>
                  </a:lnTo>
                  <a:cubicBezTo>
                    <a:pt x="22052789" y="1974342"/>
                    <a:pt x="21960714" y="2064385"/>
                    <a:pt x="21847683" y="2064385"/>
                  </a:cubicBezTo>
                  <a:lnTo>
                    <a:pt x="21847683" y="2045335"/>
                  </a:lnTo>
                  <a:lnTo>
                    <a:pt x="21847683" y="2064385"/>
                  </a:lnTo>
                  <a:lnTo>
                    <a:pt x="205105" y="2064385"/>
                  </a:lnTo>
                  <a:lnTo>
                    <a:pt x="205105" y="2045335"/>
                  </a:lnTo>
                  <a:lnTo>
                    <a:pt x="205105" y="2064385"/>
                  </a:lnTo>
                  <a:cubicBezTo>
                    <a:pt x="92202" y="2064385"/>
                    <a:pt x="0" y="1974215"/>
                    <a:pt x="0" y="1862455"/>
                  </a:cubicBezTo>
                  <a:lnTo>
                    <a:pt x="0" y="201930"/>
                  </a:lnTo>
                  <a:lnTo>
                    <a:pt x="19050" y="201930"/>
                  </a:lnTo>
                  <a:lnTo>
                    <a:pt x="0" y="201930"/>
                  </a:lnTo>
                  <a:moveTo>
                    <a:pt x="38100" y="201930"/>
                  </a:moveTo>
                  <a:lnTo>
                    <a:pt x="38100" y="1862455"/>
                  </a:lnTo>
                  <a:lnTo>
                    <a:pt x="19050" y="1862455"/>
                  </a:lnTo>
                  <a:lnTo>
                    <a:pt x="38100" y="1862455"/>
                  </a:lnTo>
                  <a:cubicBezTo>
                    <a:pt x="38100" y="1952625"/>
                    <a:pt x="112522" y="2026285"/>
                    <a:pt x="205105" y="2026285"/>
                  </a:cubicBezTo>
                  <a:lnTo>
                    <a:pt x="21847683" y="2026285"/>
                  </a:lnTo>
                  <a:cubicBezTo>
                    <a:pt x="21940140" y="2026285"/>
                    <a:pt x="22014689" y="1952625"/>
                    <a:pt x="22014689" y="1862455"/>
                  </a:cubicBezTo>
                  <a:lnTo>
                    <a:pt x="22014689" y="201930"/>
                  </a:lnTo>
                  <a:cubicBezTo>
                    <a:pt x="22014689" y="111760"/>
                    <a:pt x="21940267" y="38100"/>
                    <a:pt x="21847683" y="38100"/>
                  </a:cubicBezTo>
                  <a:lnTo>
                    <a:pt x="205105" y="38100"/>
                  </a:lnTo>
                  <a:lnTo>
                    <a:pt x="205105" y="19050"/>
                  </a:lnTo>
                  <a:lnTo>
                    <a:pt x="205105" y="38100"/>
                  </a:lnTo>
                  <a:cubicBezTo>
                    <a:pt x="112522" y="38100"/>
                    <a:pt x="38100" y="111760"/>
                    <a:pt x="38100" y="201930"/>
                  </a:cubicBezTo>
                  <a:close/>
                </a:path>
              </a:pathLst>
            </a:custGeom>
            <a:solidFill>
              <a:srgbClr val="C7C7D0"/>
            </a:solidFill>
          </p:spPr>
        </p:sp>
      </p:grpSp>
      <p:grpSp>
        <p:nvGrpSpPr>
          <p:cNvPr id="46" name="Group 46"/>
          <p:cNvGrpSpPr/>
          <p:nvPr/>
        </p:nvGrpSpPr>
        <p:grpSpPr>
          <a:xfrm>
            <a:off x="859929" y="7762726"/>
            <a:ext cx="114300" cy="1519684"/>
            <a:chOff x="0" y="0"/>
            <a:chExt cx="152400" cy="2026245"/>
          </a:xfrm>
        </p:grpSpPr>
        <p:sp>
          <p:nvSpPr>
            <p:cNvPr id="47" name="Freeform 47"/>
            <p:cNvSpPr/>
            <p:nvPr/>
          </p:nvSpPr>
          <p:spPr>
            <a:xfrm>
              <a:off x="0" y="0"/>
              <a:ext cx="152400" cy="2026285"/>
            </a:xfrm>
            <a:custGeom>
              <a:avLst/>
              <a:gdLst/>
              <a:ahLst/>
              <a:cxnLst/>
              <a:rect l="l" t="t" r="r" b="b"/>
              <a:pathLst>
                <a:path w="152400" h="2026285">
                  <a:moveTo>
                    <a:pt x="0" y="76200"/>
                  </a:moveTo>
                  <a:cubicBezTo>
                    <a:pt x="0" y="34163"/>
                    <a:pt x="34163" y="0"/>
                    <a:pt x="76200" y="0"/>
                  </a:cubicBezTo>
                  <a:cubicBezTo>
                    <a:pt x="118237" y="0"/>
                    <a:pt x="152400" y="34163"/>
                    <a:pt x="152400" y="76200"/>
                  </a:cubicBezTo>
                  <a:lnTo>
                    <a:pt x="152400" y="1950085"/>
                  </a:lnTo>
                  <a:cubicBezTo>
                    <a:pt x="152400" y="1992122"/>
                    <a:pt x="118237" y="2026285"/>
                    <a:pt x="76200" y="2026285"/>
                  </a:cubicBezTo>
                  <a:cubicBezTo>
                    <a:pt x="34163" y="2026285"/>
                    <a:pt x="0" y="1992122"/>
                    <a:pt x="0" y="1950085"/>
                  </a:cubicBezTo>
                  <a:close/>
                </a:path>
              </a:pathLst>
            </a:custGeom>
            <a:solidFill>
              <a:srgbClr val="1B1B27"/>
            </a:solidFill>
          </p:spPr>
        </p:sp>
      </p:grpSp>
      <p:sp>
        <p:nvSpPr>
          <p:cNvPr id="48" name="TextBox 48"/>
          <p:cNvSpPr txBox="1"/>
          <p:nvPr/>
        </p:nvSpPr>
        <p:spPr>
          <a:xfrm>
            <a:off x="1256556" y="8026004"/>
            <a:ext cx="3173314" cy="415678"/>
          </a:xfrm>
          <a:prstGeom prst="rect">
            <a:avLst/>
          </a:prstGeom>
        </p:spPr>
        <p:txBody>
          <a:bodyPr lIns="0" tIns="0" rIns="0" bIns="0" rtlCol="0" anchor="t">
            <a:spAutoFit/>
          </a:bodyPr>
          <a:lstStyle/>
          <a:p>
            <a:pPr algn="l">
              <a:lnSpc>
                <a:spcPts val="3062"/>
              </a:lnSpc>
            </a:pPr>
            <a:r>
              <a:rPr lang="en-US" sz="2499">
                <a:solidFill>
                  <a:srgbClr val="3C3939"/>
                </a:solidFill>
                <a:latin typeface="Raleway"/>
                <a:ea typeface="Raleway"/>
                <a:cs typeface="Raleway"/>
                <a:sym typeface="Raleway"/>
              </a:rPr>
              <a:t>Modular Design</a:t>
            </a:r>
          </a:p>
        </p:txBody>
      </p:sp>
      <p:sp>
        <p:nvSpPr>
          <p:cNvPr id="49" name="TextBox 49"/>
          <p:cNvSpPr txBox="1"/>
          <p:nvPr/>
        </p:nvSpPr>
        <p:spPr>
          <a:xfrm>
            <a:off x="1256556" y="8536781"/>
            <a:ext cx="15860614" cy="463303"/>
          </a:xfrm>
          <a:prstGeom prst="rect">
            <a:avLst/>
          </a:prstGeom>
        </p:spPr>
        <p:txBody>
          <a:bodyPr lIns="0" tIns="0" rIns="0" bIns="0" rtlCol="0" anchor="t">
            <a:spAutoFit/>
          </a:bodyPr>
          <a:lstStyle/>
          <a:p>
            <a:pPr algn="l">
              <a:lnSpc>
                <a:spcPts val="3187"/>
              </a:lnSpc>
            </a:pPr>
            <a:r>
              <a:rPr lang="en-US" sz="2249">
                <a:solidFill>
                  <a:srgbClr val="3C3939"/>
                </a:solidFill>
                <a:latin typeface="Roboto"/>
                <a:ea typeface="Roboto"/>
                <a:cs typeface="Roboto"/>
                <a:sym typeface="Roboto"/>
              </a:rPr>
              <a:t>Ensures easy expansion, maintenance, and future upgrades.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2590800" y="8217447"/>
            <a:ext cx="12830443" cy="786306"/>
          </a:xfrm>
          <a:prstGeom prst="rect">
            <a:avLst/>
          </a:prstGeom>
        </p:spPr>
        <p:txBody>
          <a:bodyPr wrap="square" lIns="0" tIns="0" rIns="0" bIns="0" rtlCol="0" anchor="t">
            <a:spAutoFit/>
          </a:bodyPr>
          <a:lstStyle/>
          <a:p>
            <a:pPr algn="ctr">
              <a:lnSpc>
                <a:spcPts val="6937"/>
              </a:lnSpc>
            </a:pPr>
            <a:r>
              <a:rPr lang="en-US" sz="4000"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System Architecture of Vision Guard</a:t>
            </a:r>
          </a:p>
        </p:txBody>
      </p:sp>
      <p:pic>
        <p:nvPicPr>
          <p:cNvPr id="11" name="Picture 10">
            <a:extLst>
              <a:ext uri="{FF2B5EF4-FFF2-40B4-BE49-F238E27FC236}">
                <a16:creationId xmlns:a16="http://schemas.microsoft.com/office/drawing/2014/main" id="{B46EF34B-5AA6-32F7-9CD0-395A7B321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723900"/>
            <a:ext cx="16230600" cy="7162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6" name="TextBox 6"/>
          <p:cNvSpPr txBox="1"/>
          <p:nvPr/>
        </p:nvSpPr>
        <p:spPr>
          <a:xfrm>
            <a:off x="2214561" y="389906"/>
            <a:ext cx="11016854" cy="592085"/>
          </a:xfrm>
          <a:prstGeom prst="rect">
            <a:avLst/>
          </a:prstGeom>
        </p:spPr>
        <p:txBody>
          <a:bodyPr lIns="0" tIns="0" rIns="0" bIns="0" rtlCol="0" anchor="t">
            <a:spAutoFit/>
          </a:bodyPr>
          <a:lstStyle/>
          <a:p>
            <a:pPr algn="l">
              <a:lnSpc>
                <a:spcPts val="4937"/>
              </a:lnSpc>
            </a:pPr>
            <a:r>
              <a:rPr lang="en-US" sz="3937"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Methodology</a:t>
            </a:r>
          </a:p>
        </p:txBody>
      </p:sp>
      <p:sp>
        <p:nvSpPr>
          <p:cNvPr id="7" name="TextBox 7"/>
          <p:cNvSpPr txBox="1"/>
          <p:nvPr/>
        </p:nvSpPr>
        <p:spPr>
          <a:xfrm>
            <a:off x="341881" y="1710559"/>
            <a:ext cx="8191351" cy="320601"/>
          </a:xfrm>
          <a:prstGeom prst="rect">
            <a:avLst/>
          </a:prstGeom>
        </p:spPr>
        <p:txBody>
          <a:bodyPr lIns="0" tIns="0" rIns="0" bIns="0" rtlCol="0" anchor="t">
            <a:spAutoFit/>
          </a:bodyPr>
          <a:lstStyle/>
          <a:p>
            <a:pPr marL="531415" lvl="1" indent="-342900" algn="l">
              <a:lnSpc>
                <a:spcPts val="2499"/>
              </a:lnSpc>
              <a:buFont typeface="Arial" panose="020B0604020202020204" pitchFamily="34" charset="0"/>
              <a:buChar char="•"/>
            </a:pPr>
            <a:r>
              <a:rPr lang="en-US" sz="2499" dirty="0">
                <a:solidFill>
                  <a:srgbClr val="3C3939"/>
                </a:solidFill>
                <a:latin typeface="Roboto"/>
                <a:ea typeface="Roboto"/>
                <a:cs typeface="Roboto"/>
                <a:sym typeface="Roboto"/>
              </a:rPr>
              <a:t>Live video stream capture from cameras.</a:t>
            </a:r>
          </a:p>
        </p:txBody>
      </p:sp>
      <p:sp>
        <p:nvSpPr>
          <p:cNvPr id="8" name="TextBox 8"/>
          <p:cNvSpPr txBox="1"/>
          <p:nvPr/>
        </p:nvSpPr>
        <p:spPr>
          <a:xfrm>
            <a:off x="341878" y="2328801"/>
            <a:ext cx="8191351" cy="320601"/>
          </a:xfrm>
          <a:prstGeom prst="rect">
            <a:avLst/>
          </a:prstGeom>
        </p:spPr>
        <p:txBody>
          <a:bodyPr lIns="0" tIns="0" rIns="0" bIns="0" rtlCol="0" anchor="t">
            <a:spAutoFit/>
          </a:bodyPr>
          <a:lstStyle/>
          <a:p>
            <a:pPr marL="531415" lvl="1" indent="-342900" algn="l">
              <a:lnSpc>
                <a:spcPts val="2499"/>
              </a:lnSpc>
              <a:buFont typeface="Arial" panose="020B0604020202020204" pitchFamily="34" charset="0"/>
              <a:buChar char="•"/>
            </a:pPr>
            <a:r>
              <a:rPr lang="en-US" sz="2499" dirty="0">
                <a:solidFill>
                  <a:srgbClr val="3C3939"/>
                </a:solidFill>
                <a:latin typeface="Roboto"/>
                <a:ea typeface="Roboto"/>
                <a:cs typeface="Roboto"/>
                <a:sym typeface="Roboto"/>
              </a:rPr>
              <a:t>Frame extraction and face detection using OpenCV.</a:t>
            </a:r>
          </a:p>
        </p:txBody>
      </p:sp>
      <p:sp>
        <p:nvSpPr>
          <p:cNvPr id="9" name="TextBox 9"/>
          <p:cNvSpPr txBox="1"/>
          <p:nvPr/>
        </p:nvSpPr>
        <p:spPr>
          <a:xfrm>
            <a:off x="341881" y="2867106"/>
            <a:ext cx="8191351" cy="320601"/>
          </a:xfrm>
          <a:prstGeom prst="rect">
            <a:avLst/>
          </a:prstGeom>
        </p:spPr>
        <p:txBody>
          <a:bodyPr lIns="0" tIns="0" rIns="0" bIns="0" rtlCol="0" anchor="t">
            <a:spAutoFit/>
          </a:bodyPr>
          <a:lstStyle/>
          <a:p>
            <a:pPr marL="531415" lvl="1" indent="-342900" algn="l">
              <a:lnSpc>
                <a:spcPts val="2499"/>
              </a:lnSpc>
              <a:buFont typeface="Arial" panose="020B0604020202020204" pitchFamily="34" charset="0"/>
              <a:buChar char="•"/>
            </a:pPr>
            <a:r>
              <a:rPr lang="en-US" sz="2499" dirty="0">
                <a:solidFill>
                  <a:srgbClr val="3C3939"/>
                </a:solidFill>
                <a:latin typeface="Roboto"/>
                <a:ea typeface="Roboto"/>
                <a:cs typeface="Roboto"/>
                <a:sym typeface="Roboto"/>
              </a:rPr>
              <a:t>Encoding of known criminal images.</a:t>
            </a:r>
          </a:p>
        </p:txBody>
      </p:sp>
      <p:sp>
        <p:nvSpPr>
          <p:cNvPr id="10" name="TextBox 10"/>
          <p:cNvSpPr txBox="1"/>
          <p:nvPr/>
        </p:nvSpPr>
        <p:spPr>
          <a:xfrm>
            <a:off x="341874" y="3371400"/>
            <a:ext cx="8191351" cy="320601"/>
          </a:xfrm>
          <a:prstGeom prst="rect">
            <a:avLst/>
          </a:prstGeom>
        </p:spPr>
        <p:txBody>
          <a:bodyPr lIns="0" tIns="0" rIns="0" bIns="0" rtlCol="0" anchor="t">
            <a:spAutoFit/>
          </a:bodyPr>
          <a:lstStyle/>
          <a:p>
            <a:pPr marL="531415" lvl="1" indent="-342900" algn="l">
              <a:lnSpc>
                <a:spcPts val="2499"/>
              </a:lnSpc>
              <a:buFont typeface="Arial" panose="020B0604020202020204" pitchFamily="34" charset="0"/>
              <a:buChar char="•"/>
            </a:pPr>
            <a:r>
              <a:rPr lang="en-US" sz="2499" dirty="0">
                <a:solidFill>
                  <a:srgbClr val="3C3939"/>
                </a:solidFill>
                <a:latin typeface="Roboto"/>
                <a:ea typeface="Roboto"/>
                <a:cs typeface="Roboto"/>
                <a:sym typeface="Roboto"/>
              </a:rPr>
              <a:t>Real-time comparison of detected faces</a:t>
            </a:r>
          </a:p>
        </p:txBody>
      </p:sp>
      <p:sp>
        <p:nvSpPr>
          <p:cNvPr id="11" name="TextBox 11"/>
          <p:cNvSpPr txBox="1"/>
          <p:nvPr/>
        </p:nvSpPr>
        <p:spPr>
          <a:xfrm>
            <a:off x="341875" y="3909705"/>
            <a:ext cx="8421125" cy="320601"/>
          </a:xfrm>
          <a:prstGeom prst="rect">
            <a:avLst/>
          </a:prstGeom>
        </p:spPr>
        <p:txBody>
          <a:bodyPr wrap="square" lIns="0" tIns="0" rIns="0" bIns="0" rtlCol="0" anchor="t">
            <a:spAutoFit/>
          </a:bodyPr>
          <a:lstStyle/>
          <a:p>
            <a:pPr marL="531415" lvl="1" indent="-342900" algn="l">
              <a:lnSpc>
                <a:spcPts val="2499"/>
              </a:lnSpc>
              <a:buFont typeface="Arial" panose="020B0604020202020204" pitchFamily="34" charset="0"/>
              <a:buChar char="•"/>
            </a:pPr>
            <a:r>
              <a:rPr lang="en-US" sz="2499" dirty="0">
                <a:solidFill>
                  <a:srgbClr val="3C3939"/>
                </a:solidFill>
                <a:latin typeface="Roboto"/>
                <a:ea typeface="Roboto"/>
                <a:cs typeface="Roboto"/>
                <a:sym typeface="Roboto"/>
              </a:rPr>
              <a:t>Fetching criminal details from SQL Server upon match.</a:t>
            </a:r>
          </a:p>
        </p:txBody>
      </p:sp>
      <p:sp>
        <p:nvSpPr>
          <p:cNvPr id="12" name="TextBox 12"/>
          <p:cNvSpPr txBox="1"/>
          <p:nvPr/>
        </p:nvSpPr>
        <p:spPr>
          <a:xfrm>
            <a:off x="341880" y="4413989"/>
            <a:ext cx="8191351" cy="320601"/>
          </a:xfrm>
          <a:prstGeom prst="rect">
            <a:avLst/>
          </a:prstGeom>
        </p:spPr>
        <p:txBody>
          <a:bodyPr lIns="0" tIns="0" rIns="0" bIns="0" rtlCol="0" anchor="t">
            <a:spAutoFit/>
          </a:bodyPr>
          <a:lstStyle/>
          <a:p>
            <a:pPr marL="531415" lvl="1" indent="-342900" algn="l">
              <a:lnSpc>
                <a:spcPts val="2499"/>
              </a:lnSpc>
              <a:buFont typeface="Arial" panose="020B0604020202020204" pitchFamily="34" charset="0"/>
              <a:buChar char="•"/>
            </a:pPr>
            <a:r>
              <a:rPr lang="en-US" sz="2499" dirty="0">
                <a:solidFill>
                  <a:srgbClr val="3C3939"/>
                </a:solidFill>
                <a:latin typeface="Roboto"/>
                <a:ea typeface="Roboto"/>
                <a:cs typeface="Roboto"/>
                <a:sym typeface="Roboto"/>
              </a:rPr>
              <a:t>Sending immediate Telegram alerts.</a:t>
            </a:r>
          </a:p>
        </p:txBody>
      </p:sp>
      <p:sp>
        <p:nvSpPr>
          <p:cNvPr id="13" name="TextBox 13"/>
          <p:cNvSpPr txBox="1"/>
          <p:nvPr/>
        </p:nvSpPr>
        <p:spPr>
          <a:xfrm>
            <a:off x="10405765" y="656139"/>
            <a:ext cx="6594514" cy="351635"/>
          </a:xfrm>
          <a:prstGeom prst="rect">
            <a:avLst/>
          </a:prstGeom>
        </p:spPr>
        <p:txBody>
          <a:bodyPr wrap="square" lIns="0" tIns="0" rIns="0" bIns="0" rtlCol="0" anchor="t">
            <a:spAutoFit/>
          </a:bodyPr>
          <a:lstStyle/>
          <a:p>
            <a:pPr algn="l">
              <a:lnSpc>
                <a:spcPts val="2437"/>
              </a:lnSpc>
            </a:pPr>
            <a:r>
              <a:rPr lang="en-US" sz="3937"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Algorithms/Technologies</a:t>
            </a:r>
          </a:p>
        </p:txBody>
      </p:sp>
      <p:sp>
        <p:nvSpPr>
          <p:cNvPr id="14" name="TextBox 14"/>
          <p:cNvSpPr txBox="1"/>
          <p:nvPr/>
        </p:nvSpPr>
        <p:spPr>
          <a:xfrm>
            <a:off x="9239115" y="1722825"/>
            <a:ext cx="8191351" cy="275184"/>
          </a:xfrm>
          <a:prstGeom prst="rect">
            <a:avLst/>
          </a:prstGeom>
        </p:spPr>
        <p:txBody>
          <a:bodyPr lIns="0" tIns="0" rIns="0" bIns="0" rtlCol="0" anchor="t">
            <a:spAutoFit/>
          </a:bodyPr>
          <a:lstStyle/>
          <a:p>
            <a:pPr marL="377031" lvl="1" indent="-188516" algn="l">
              <a:lnSpc>
                <a:spcPts val="2499"/>
              </a:lnSpc>
              <a:buFont typeface="Arial"/>
              <a:buChar char="•"/>
            </a:pPr>
            <a:r>
              <a:rPr lang="en-US" sz="2499" b="1">
                <a:solidFill>
                  <a:srgbClr val="3C3939"/>
                </a:solidFill>
                <a:latin typeface="Roboto Bold"/>
                <a:ea typeface="Roboto Bold"/>
                <a:cs typeface="Roboto Bold"/>
                <a:sym typeface="Roboto Bold"/>
              </a:rPr>
              <a:t>Face Detection :</a:t>
            </a:r>
            <a:r>
              <a:rPr lang="en-US" sz="2499">
                <a:solidFill>
                  <a:srgbClr val="3C3939"/>
                </a:solidFill>
                <a:latin typeface="Roboto"/>
                <a:ea typeface="Roboto"/>
                <a:cs typeface="Roboto"/>
                <a:sym typeface="Roboto"/>
              </a:rPr>
              <a:t> CNN-based : face_recognition).</a:t>
            </a:r>
          </a:p>
        </p:txBody>
      </p:sp>
      <p:sp>
        <p:nvSpPr>
          <p:cNvPr id="15" name="TextBox 15"/>
          <p:cNvSpPr txBox="1"/>
          <p:nvPr/>
        </p:nvSpPr>
        <p:spPr>
          <a:xfrm>
            <a:off x="9239110" y="2277468"/>
            <a:ext cx="8515490" cy="320601"/>
          </a:xfrm>
          <a:prstGeom prst="rect">
            <a:avLst/>
          </a:prstGeom>
        </p:spPr>
        <p:txBody>
          <a:bodyPr wrap="square" lIns="0" tIns="0" rIns="0" bIns="0" rtlCol="0" anchor="t">
            <a:spAutoFit/>
          </a:bodyPr>
          <a:lstStyle/>
          <a:p>
            <a:pPr marL="377031" lvl="1" indent="-188516" algn="l">
              <a:lnSpc>
                <a:spcPts val="2499"/>
              </a:lnSpc>
              <a:buFont typeface="Arial"/>
              <a:buChar char="•"/>
            </a:pPr>
            <a:r>
              <a:rPr lang="en-US" sz="2499" b="1" dirty="0">
                <a:solidFill>
                  <a:srgbClr val="3C3939"/>
                </a:solidFill>
                <a:latin typeface="Roboto Bold"/>
                <a:ea typeface="Roboto Bold"/>
                <a:cs typeface="Roboto Bold"/>
                <a:sym typeface="Roboto Bold"/>
              </a:rPr>
              <a:t>Face Encoding :</a:t>
            </a:r>
            <a:r>
              <a:rPr lang="en-US" sz="2499" dirty="0">
                <a:solidFill>
                  <a:srgbClr val="3C3939"/>
                </a:solidFill>
                <a:latin typeface="Roboto"/>
                <a:ea typeface="Roboto"/>
                <a:cs typeface="Roboto"/>
                <a:sym typeface="Roboto"/>
              </a:rPr>
              <a:t> 128-dimension face vector comparison.</a:t>
            </a:r>
          </a:p>
        </p:txBody>
      </p:sp>
      <p:sp>
        <p:nvSpPr>
          <p:cNvPr id="16" name="TextBox 16"/>
          <p:cNvSpPr txBox="1"/>
          <p:nvPr/>
        </p:nvSpPr>
        <p:spPr>
          <a:xfrm>
            <a:off x="9239115" y="2824465"/>
            <a:ext cx="8191351" cy="275184"/>
          </a:xfrm>
          <a:prstGeom prst="rect">
            <a:avLst/>
          </a:prstGeom>
        </p:spPr>
        <p:txBody>
          <a:bodyPr lIns="0" tIns="0" rIns="0" bIns="0" rtlCol="0" anchor="t">
            <a:spAutoFit/>
          </a:bodyPr>
          <a:lstStyle/>
          <a:p>
            <a:pPr marL="377031" lvl="1" indent="-188516" algn="l">
              <a:lnSpc>
                <a:spcPts val="2499"/>
              </a:lnSpc>
              <a:buFont typeface="Arial"/>
              <a:buChar char="•"/>
            </a:pPr>
            <a:r>
              <a:rPr lang="en-US" sz="2499" b="1">
                <a:solidFill>
                  <a:srgbClr val="3C3939"/>
                </a:solidFill>
                <a:latin typeface="Roboto Bold"/>
                <a:ea typeface="Roboto Bold"/>
                <a:cs typeface="Roboto Bold"/>
                <a:sym typeface="Roboto Bold"/>
              </a:rPr>
              <a:t>Video Processing :</a:t>
            </a:r>
            <a:r>
              <a:rPr lang="en-US" sz="2499">
                <a:solidFill>
                  <a:srgbClr val="3C3939"/>
                </a:solidFill>
                <a:latin typeface="Roboto"/>
                <a:ea typeface="Roboto"/>
                <a:cs typeface="Roboto"/>
                <a:sym typeface="Roboto"/>
              </a:rPr>
              <a:t> OpenCV for frame capture.</a:t>
            </a:r>
          </a:p>
        </p:txBody>
      </p:sp>
      <p:sp>
        <p:nvSpPr>
          <p:cNvPr id="17" name="TextBox 17"/>
          <p:cNvSpPr txBox="1"/>
          <p:nvPr/>
        </p:nvSpPr>
        <p:spPr>
          <a:xfrm>
            <a:off x="9239115" y="3355062"/>
            <a:ext cx="8515485" cy="320601"/>
          </a:xfrm>
          <a:prstGeom prst="rect">
            <a:avLst/>
          </a:prstGeom>
        </p:spPr>
        <p:txBody>
          <a:bodyPr wrap="square" lIns="0" tIns="0" rIns="0" bIns="0" rtlCol="0" anchor="t">
            <a:spAutoFit/>
          </a:bodyPr>
          <a:lstStyle/>
          <a:p>
            <a:pPr marL="377031" lvl="1" indent="-188516" algn="l">
              <a:lnSpc>
                <a:spcPts val="2499"/>
              </a:lnSpc>
              <a:buFont typeface="Arial"/>
              <a:buChar char="•"/>
            </a:pPr>
            <a:r>
              <a:rPr lang="en-US" sz="2499" b="1" dirty="0">
                <a:solidFill>
                  <a:srgbClr val="3C3939"/>
                </a:solidFill>
                <a:latin typeface="Roboto Bold"/>
                <a:ea typeface="Roboto Bold"/>
                <a:cs typeface="Roboto Bold"/>
                <a:sym typeface="Roboto Bold"/>
              </a:rPr>
              <a:t>Telegram Bot :</a:t>
            </a:r>
            <a:r>
              <a:rPr lang="en-US" sz="2499" dirty="0">
                <a:solidFill>
                  <a:srgbClr val="3C3939"/>
                </a:solidFill>
                <a:latin typeface="Roboto"/>
                <a:ea typeface="Roboto"/>
                <a:cs typeface="Roboto"/>
                <a:sym typeface="Roboto"/>
              </a:rPr>
              <a:t> Python Telegram API for alert messaging.</a:t>
            </a:r>
          </a:p>
        </p:txBody>
      </p:sp>
      <p:sp>
        <p:nvSpPr>
          <p:cNvPr id="18" name="TextBox 18"/>
          <p:cNvSpPr txBox="1"/>
          <p:nvPr/>
        </p:nvSpPr>
        <p:spPr>
          <a:xfrm>
            <a:off x="9239112" y="3885660"/>
            <a:ext cx="8191351" cy="275184"/>
          </a:xfrm>
          <a:prstGeom prst="rect">
            <a:avLst/>
          </a:prstGeom>
        </p:spPr>
        <p:txBody>
          <a:bodyPr lIns="0" tIns="0" rIns="0" bIns="0" rtlCol="0" anchor="t">
            <a:spAutoFit/>
          </a:bodyPr>
          <a:lstStyle/>
          <a:p>
            <a:pPr marL="377031" lvl="1" indent="-188516" algn="l">
              <a:lnSpc>
                <a:spcPts val="2499"/>
              </a:lnSpc>
              <a:buFont typeface="Arial"/>
              <a:buChar char="•"/>
            </a:pPr>
            <a:r>
              <a:rPr lang="en-US" sz="2499" b="1">
                <a:solidFill>
                  <a:srgbClr val="3C3939"/>
                </a:solidFill>
                <a:latin typeface="Roboto Bold"/>
                <a:ea typeface="Roboto Bold"/>
                <a:cs typeface="Roboto Bold"/>
                <a:sym typeface="Roboto Bold"/>
              </a:rPr>
              <a:t>Frontend :</a:t>
            </a:r>
            <a:r>
              <a:rPr lang="en-US" sz="2499">
                <a:solidFill>
                  <a:srgbClr val="3C3939"/>
                </a:solidFill>
                <a:latin typeface="Roboto"/>
                <a:ea typeface="Roboto"/>
                <a:cs typeface="Roboto"/>
                <a:sym typeface="Roboto"/>
              </a:rPr>
              <a:t> PyQt5 for robust desktop GUI development.</a:t>
            </a:r>
          </a:p>
        </p:txBody>
      </p:sp>
      <p:sp>
        <p:nvSpPr>
          <p:cNvPr id="19" name="TextBox 19"/>
          <p:cNvSpPr txBox="1"/>
          <p:nvPr/>
        </p:nvSpPr>
        <p:spPr>
          <a:xfrm>
            <a:off x="9239111" y="4429001"/>
            <a:ext cx="8191351" cy="275184"/>
          </a:xfrm>
          <a:prstGeom prst="rect">
            <a:avLst/>
          </a:prstGeom>
        </p:spPr>
        <p:txBody>
          <a:bodyPr lIns="0" tIns="0" rIns="0" bIns="0" rtlCol="0" anchor="t">
            <a:spAutoFit/>
          </a:bodyPr>
          <a:lstStyle/>
          <a:p>
            <a:pPr marL="377031" lvl="1" indent="-188516" algn="l">
              <a:lnSpc>
                <a:spcPts val="2499"/>
              </a:lnSpc>
              <a:buFont typeface="Arial"/>
              <a:buChar char="•"/>
            </a:pPr>
            <a:r>
              <a:rPr lang="en-US" sz="2499" b="1">
                <a:solidFill>
                  <a:srgbClr val="3C3939"/>
                </a:solidFill>
                <a:latin typeface="Roboto Bold"/>
                <a:ea typeface="Roboto Bold"/>
                <a:cs typeface="Roboto Bold"/>
                <a:sym typeface="Roboto Bold"/>
              </a:rPr>
              <a:t>Backend :</a:t>
            </a:r>
            <a:r>
              <a:rPr lang="en-US" sz="2499">
                <a:solidFill>
                  <a:srgbClr val="3C3939"/>
                </a:solidFill>
                <a:latin typeface="Roboto"/>
                <a:ea typeface="Roboto"/>
                <a:cs typeface="Roboto"/>
                <a:sym typeface="Roboto"/>
              </a:rPr>
              <a:t> Flask for efficient API routing.</a:t>
            </a:r>
          </a:p>
        </p:txBody>
      </p:sp>
      <p:sp>
        <p:nvSpPr>
          <p:cNvPr id="20" name="TextBox 20"/>
          <p:cNvSpPr txBox="1"/>
          <p:nvPr/>
        </p:nvSpPr>
        <p:spPr>
          <a:xfrm>
            <a:off x="7882234" y="5512899"/>
            <a:ext cx="3242965" cy="351635"/>
          </a:xfrm>
          <a:prstGeom prst="rect">
            <a:avLst/>
          </a:prstGeom>
        </p:spPr>
        <p:txBody>
          <a:bodyPr wrap="square" lIns="0" tIns="0" rIns="0" bIns="0" rtlCol="0" anchor="t">
            <a:spAutoFit/>
          </a:bodyPr>
          <a:lstStyle/>
          <a:p>
            <a:pPr algn="ctr">
              <a:lnSpc>
                <a:spcPts val="2437"/>
              </a:lnSpc>
            </a:pPr>
            <a:r>
              <a:rPr lang="en-US" sz="3937" b="1" dirty="0">
                <a:solidFill>
                  <a:srgbClr val="1B1B27"/>
                </a:solidFill>
                <a:effectLst>
                  <a:outerShdw blurRad="38100" dist="38100" dir="2700000" algn="tl">
                    <a:srgbClr val="000000">
                      <a:alpha val="43137"/>
                    </a:srgbClr>
                  </a:outerShdw>
                </a:effectLst>
                <a:latin typeface="Raleway Bold"/>
                <a:ea typeface="Raleway Bold"/>
                <a:cs typeface="Raleway Bold"/>
                <a:sym typeface="Raleway Bold"/>
              </a:rPr>
              <a:t>Screenshots</a:t>
            </a:r>
          </a:p>
        </p:txBody>
      </p:sp>
      <p:grpSp>
        <p:nvGrpSpPr>
          <p:cNvPr id="21" name="Group 21"/>
          <p:cNvGrpSpPr>
            <a:grpSpLocks noChangeAspect="1"/>
          </p:cNvGrpSpPr>
          <p:nvPr/>
        </p:nvGrpSpPr>
        <p:grpSpPr>
          <a:xfrm>
            <a:off x="7303318" y="6231894"/>
            <a:ext cx="4177321" cy="3503291"/>
            <a:chOff x="0" y="0"/>
            <a:chExt cx="5569762" cy="4671055"/>
          </a:xfrm>
        </p:grpSpPr>
        <p:sp>
          <p:nvSpPr>
            <p:cNvPr id="22" name="Freeform 22" descr="preencoded.png"/>
            <p:cNvSpPr/>
            <p:nvPr/>
          </p:nvSpPr>
          <p:spPr>
            <a:xfrm>
              <a:off x="0" y="0"/>
              <a:ext cx="5569712" cy="4671060"/>
            </a:xfrm>
            <a:custGeom>
              <a:avLst/>
              <a:gdLst/>
              <a:ahLst/>
              <a:cxnLst/>
              <a:rect l="l" t="t" r="r" b="b"/>
              <a:pathLst>
                <a:path w="5569712" h="4671060">
                  <a:moveTo>
                    <a:pt x="0" y="0"/>
                  </a:moveTo>
                  <a:lnTo>
                    <a:pt x="5569712" y="0"/>
                  </a:lnTo>
                  <a:lnTo>
                    <a:pt x="5569712" y="4671060"/>
                  </a:lnTo>
                  <a:lnTo>
                    <a:pt x="0" y="4671060"/>
                  </a:lnTo>
                  <a:lnTo>
                    <a:pt x="0" y="0"/>
                  </a:lnTo>
                  <a:close/>
                </a:path>
              </a:pathLst>
            </a:custGeom>
            <a:blipFill>
              <a:blip r:embed="rId3"/>
              <a:stretch>
                <a:fillRect t="-9619" b="-9619"/>
              </a:stretch>
            </a:blipFill>
          </p:spPr>
        </p:sp>
      </p:grpSp>
      <p:grpSp>
        <p:nvGrpSpPr>
          <p:cNvPr id="23" name="Group 23"/>
          <p:cNvGrpSpPr>
            <a:grpSpLocks noChangeAspect="1"/>
          </p:cNvGrpSpPr>
          <p:nvPr/>
        </p:nvGrpSpPr>
        <p:grpSpPr>
          <a:xfrm>
            <a:off x="1477911" y="6231894"/>
            <a:ext cx="4338367" cy="3503291"/>
            <a:chOff x="0" y="0"/>
            <a:chExt cx="5784490" cy="4671055"/>
          </a:xfrm>
        </p:grpSpPr>
        <p:sp>
          <p:nvSpPr>
            <p:cNvPr id="24" name="Freeform 24"/>
            <p:cNvSpPr/>
            <p:nvPr/>
          </p:nvSpPr>
          <p:spPr>
            <a:xfrm>
              <a:off x="0" y="0"/>
              <a:ext cx="5784469" cy="4671060"/>
            </a:xfrm>
            <a:custGeom>
              <a:avLst/>
              <a:gdLst/>
              <a:ahLst/>
              <a:cxnLst/>
              <a:rect l="l" t="t" r="r" b="b"/>
              <a:pathLst>
                <a:path w="5784469" h="4671060">
                  <a:moveTo>
                    <a:pt x="0" y="0"/>
                  </a:moveTo>
                  <a:lnTo>
                    <a:pt x="5784469" y="0"/>
                  </a:lnTo>
                  <a:lnTo>
                    <a:pt x="5784469" y="4671060"/>
                  </a:lnTo>
                  <a:lnTo>
                    <a:pt x="0" y="4671060"/>
                  </a:lnTo>
                  <a:lnTo>
                    <a:pt x="0" y="0"/>
                  </a:lnTo>
                  <a:close/>
                </a:path>
              </a:pathLst>
            </a:custGeom>
            <a:blipFill>
              <a:blip r:embed="rId4"/>
              <a:stretch>
                <a:fillRect l="-1687" r="-1687"/>
              </a:stretch>
            </a:blipFill>
          </p:spPr>
        </p:sp>
      </p:grpSp>
      <p:grpSp>
        <p:nvGrpSpPr>
          <p:cNvPr id="25" name="Group 25"/>
          <p:cNvGrpSpPr>
            <a:grpSpLocks noChangeAspect="1"/>
          </p:cNvGrpSpPr>
          <p:nvPr/>
        </p:nvGrpSpPr>
        <p:grpSpPr>
          <a:xfrm>
            <a:off x="12822995" y="6231894"/>
            <a:ext cx="4177321" cy="3533346"/>
            <a:chOff x="0" y="0"/>
            <a:chExt cx="5569762" cy="4711128"/>
          </a:xfrm>
        </p:grpSpPr>
        <p:sp>
          <p:nvSpPr>
            <p:cNvPr id="26" name="Freeform 26"/>
            <p:cNvSpPr/>
            <p:nvPr/>
          </p:nvSpPr>
          <p:spPr>
            <a:xfrm>
              <a:off x="0" y="0"/>
              <a:ext cx="5569712" cy="4711065"/>
            </a:xfrm>
            <a:custGeom>
              <a:avLst/>
              <a:gdLst/>
              <a:ahLst/>
              <a:cxnLst/>
              <a:rect l="l" t="t" r="r" b="b"/>
              <a:pathLst>
                <a:path w="5569712" h="4711065">
                  <a:moveTo>
                    <a:pt x="0" y="0"/>
                  </a:moveTo>
                  <a:lnTo>
                    <a:pt x="5569712" y="0"/>
                  </a:lnTo>
                  <a:lnTo>
                    <a:pt x="5569712" y="4711065"/>
                  </a:lnTo>
                  <a:lnTo>
                    <a:pt x="0" y="4711065"/>
                  </a:lnTo>
                  <a:lnTo>
                    <a:pt x="0" y="0"/>
                  </a:lnTo>
                  <a:close/>
                </a:path>
              </a:pathLst>
            </a:custGeom>
            <a:blipFill>
              <a:blip r:embed="rId5"/>
              <a:stretch>
                <a:fillRect t="-10867" b="-10868"/>
              </a:stretch>
            </a:blipFill>
          </p:spPr>
        </p:sp>
      </p:grpSp>
      <p:grpSp>
        <p:nvGrpSpPr>
          <p:cNvPr id="27" name="Group 27"/>
          <p:cNvGrpSpPr/>
          <p:nvPr/>
        </p:nvGrpSpPr>
        <p:grpSpPr>
          <a:xfrm>
            <a:off x="14089062" y="6331902"/>
            <a:ext cx="1951355" cy="1509395"/>
            <a:chOff x="0" y="0"/>
            <a:chExt cx="2601807" cy="2012527"/>
          </a:xfrm>
        </p:grpSpPr>
        <p:sp>
          <p:nvSpPr>
            <p:cNvPr id="28" name="Freeform 28"/>
            <p:cNvSpPr/>
            <p:nvPr/>
          </p:nvSpPr>
          <p:spPr>
            <a:xfrm>
              <a:off x="10541" y="10541"/>
              <a:ext cx="2580640" cy="1991360"/>
            </a:xfrm>
            <a:custGeom>
              <a:avLst/>
              <a:gdLst/>
              <a:ahLst/>
              <a:cxnLst/>
              <a:rect l="l" t="t" r="r" b="b"/>
              <a:pathLst>
                <a:path w="2580640" h="1991360">
                  <a:moveTo>
                    <a:pt x="0" y="0"/>
                  </a:moveTo>
                  <a:lnTo>
                    <a:pt x="2580640" y="0"/>
                  </a:lnTo>
                  <a:lnTo>
                    <a:pt x="2580640" y="1991360"/>
                  </a:lnTo>
                  <a:lnTo>
                    <a:pt x="0" y="1991360"/>
                  </a:lnTo>
                  <a:close/>
                </a:path>
              </a:pathLst>
            </a:custGeom>
            <a:solidFill>
              <a:srgbClr val="FFFFFF"/>
            </a:solidFill>
          </p:spPr>
        </p:sp>
        <p:sp>
          <p:nvSpPr>
            <p:cNvPr id="29" name="Freeform 29"/>
            <p:cNvSpPr/>
            <p:nvPr/>
          </p:nvSpPr>
          <p:spPr>
            <a:xfrm>
              <a:off x="0" y="0"/>
              <a:ext cx="2601722" cy="2012442"/>
            </a:xfrm>
            <a:custGeom>
              <a:avLst/>
              <a:gdLst/>
              <a:ahLst/>
              <a:cxnLst/>
              <a:rect l="l" t="t" r="r" b="b"/>
              <a:pathLst>
                <a:path w="2601722" h="2012442">
                  <a:moveTo>
                    <a:pt x="10541" y="0"/>
                  </a:moveTo>
                  <a:lnTo>
                    <a:pt x="2591181" y="0"/>
                  </a:lnTo>
                  <a:cubicBezTo>
                    <a:pt x="2597023" y="0"/>
                    <a:pt x="2601722" y="4699"/>
                    <a:pt x="2601722" y="10541"/>
                  </a:cubicBezTo>
                  <a:lnTo>
                    <a:pt x="2601722" y="2001901"/>
                  </a:lnTo>
                  <a:cubicBezTo>
                    <a:pt x="2601722" y="2007743"/>
                    <a:pt x="2597023" y="2012442"/>
                    <a:pt x="2591181" y="2012442"/>
                  </a:cubicBezTo>
                  <a:lnTo>
                    <a:pt x="10541" y="2012442"/>
                  </a:lnTo>
                  <a:cubicBezTo>
                    <a:pt x="4699" y="2012442"/>
                    <a:pt x="0" y="2007743"/>
                    <a:pt x="0" y="2001901"/>
                  </a:cubicBezTo>
                  <a:lnTo>
                    <a:pt x="0" y="10541"/>
                  </a:lnTo>
                  <a:cubicBezTo>
                    <a:pt x="0" y="4699"/>
                    <a:pt x="4699" y="0"/>
                    <a:pt x="10541" y="0"/>
                  </a:cubicBezTo>
                  <a:moveTo>
                    <a:pt x="10541" y="21209"/>
                  </a:moveTo>
                  <a:lnTo>
                    <a:pt x="10541" y="10541"/>
                  </a:lnTo>
                  <a:lnTo>
                    <a:pt x="21082" y="10541"/>
                  </a:lnTo>
                  <a:lnTo>
                    <a:pt x="21082" y="2001901"/>
                  </a:lnTo>
                  <a:lnTo>
                    <a:pt x="10541" y="2001901"/>
                  </a:lnTo>
                  <a:lnTo>
                    <a:pt x="10541" y="1991360"/>
                  </a:lnTo>
                  <a:lnTo>
                    <a:pt x="2591181" y="1991360"/>
                  </a:lnTo>
                  <a:lnTo>
                    <a:pt x="2591181" y="2001901"/>
                  </a:lnTo>
                  <a:lnTo>
                    <a:pt x="2580640" y="2001901"/>
                  </a:lnTo>
                  <a:lnTo>
                    <a:pt x="2580640" y="10541"/>
                  </a:lnTo>
                  <a:lnTo>
                    <a:pt x="2591181" y="10541"/>
                  </a:lnTo>
                  <a:lnTo>
                    <a:pt x="2591181" y="21082"/>
                  </a:lnTo>
                  <a:lnTo>
                    <a:pt x="10541" y="21082"/>
                  </a:lnTo>
                  <a:close/>
                </a:path>
              </a:pathLst>
            </a:custGeom>
            <a:solidFill>
              <a:srgbClr val="70AD47"/>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1247</Words>
  <Application>Microsoft Office PowerPoint</Application>
  <PresentationFormat>Custom</PresentationFormat>
  <Paragraphs>200</Paragraphs>
  <Slides>15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Arimo Bold</vt:lpstr>
      <vt:lpstr>Raleway</vt:lpstr>
      <vt:lpstr>Algerian</vt:lpstr>
      <vt:lpstr>Roboto</vt:lpstr>
      <vt:lpstr>Arial</vt:lpstr>
      <vt:lpstr>Calibri</vt:lpstr>
      <vt:lpstr>Raleway Bold</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guard sem 6.pptx</dc:title>
  <cp:lastModifiedBy>shivprasad mali</cp:lastModifiedBy>
  <cp:revision>4</cp:revision>
  <dcterms:created xsi:type="dcterms:W3CDTF">2006-08-16T00:00:00Z</dcterms:created>
  <dcterms:modified xsi:type="dcterms:W3CDTF">2025-07-16T04:06:44Z</dcterms:modified>
  <dc:identifier>DAGtPrEoO4Q</dc:identifier>
</cp:coreProperties>
</file>